
<file path=[Content_Types].xml><?xml version="1.0" encoding="utf-8"?>
<Types xmlns="http://schemas.openxmlformats.org/package/2006/content-types">
  <Default Extension="bin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5A644F-59AE-43B2-9204-26460B0AE29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25570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A418C4-CD6F-48BE-AD6D-F277636C78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884693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71456-42C4-42AA-A4B7-5CF4C5C81EF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927732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03728E-C8A5-4BF6-B0C4-0CD00CD2C67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967108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4DDE9-FBBC-4E66-B64E-7A9DEB40F0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80709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5114B-F77D-4FF6-9C2A-638BA9E350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622309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3BDB5-7598-4807-A127-9D04836ECA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42141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D0254-B194-441C-8D73-40502B5F8E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025574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CF44F-2EDB-4633-90CA-867AB9BD8F6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4700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4D4AFA-02FD-4FE0-8D05-60CF2F40BD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819184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55ACA-189D-4D73-A275-528319F3831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517920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EB9D1-85F2-4712-A043-BBB72E9C85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82231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767EB-F470-43C1-B89A-DAF849215BB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628873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009EDA-A7BB-43BC-A707-83F65D589A6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23633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F2F57-2F5B-4913-8CCB-251E48B5203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864572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F20F3A-FD89-4E43-9116-12E93E552C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797417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B2CFEE-798F-4AAF-98C0-8DE15B021F0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40449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F1F66-DD44-43CF-B9EB-AE42E413A6F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644753"/>
      </p:ext>
    </p:extLst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5BE9B-A125-49C9-BF1C-1D9C25AA21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325153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D8DC0-6140-462A-804B-E244F7441CE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64363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70EBE-8AE2-48EF-AFC2-46CF4AEF9D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407325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C261A-F1A5-4566-86E7-B7C6275146D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22780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D98732C-EDCA-45D3-969C-95C97F9B3331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043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98210D4-3837-4C98-969D-278BE2F9EE85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736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2.xml"/><Relationship Id="rId18" Type="http://schemas.openxmlformats.org/officeDocument/2006/relationships/slide" Target="slide21.xml"/><Relationship Id="rId3" Type="http://schemas.openxmlformats.org/officeDocument/2006/relationships/slide" Target="slide7.xml"/><Relationship Id="rId21" Type="http://schemas.openxmlformats.org/officeDocument/2006/relationships/slide" Target="slide22.xml"/><Relationship Id="rId7" Type="http://schemas.openxmlformats.org/officeDocument/2006/relationships/slide" Target="slide8.xml"/><Relationship Id="rId12" Type="http://schemas.openxmlformats.org/officeDocument/2006/relationships/slide" Target="slide19.xml"/><Relationship Id="rId17" Type="http://schemas.openxmlformats.org/officeDocument/2006/relationships/slide" Target="slide17.xml"/><Relationship Id="rId2" Type="http://schemas.openxmlformats.org/officeDocument/2006/relationships/slide" Target="slide3.xml"/><Relationship Id="rId16" Type="http://schemas.openxmlformats.org/officeDocument/2006/relationships/slide" Target="slide13.xml"/><Relationship Id="rId20" Type="http://schemas.openxmlformats.org/officeDocument/2006/relationships/slide" Target="slide23.xml"/><Relationship Id="rId1" Type="http://schemas.openxmlformats.org/officeDocument/2006/relationships/slideLayout" Target="../slideLayouts/slideLayout18.xml"/><Relationship Id="rId6" Type="http://schemas.openxmlformats.org/officeDocument/2006/relationships/slide" Target="slide6.xml"/><Relationship Id="rId11" Type="http://schemas.openxmlformats.org/officeDocument/2006/relationships/slide" Target="slide15.xml"/><Relationship Id="rId5" Type="http://schemas.openxmlformats.org/officeDocument/2006/relationships/slide" Target="slide5.xml"/><Relationship Id="rId15" Type="http://schemas.openxmlformats.org/officeDocument/2006/relationships/slide" Target="slide20.xml"/><Relationship Id="rId10" Type="http://schemas.openxmlformats.org/officeDocument/2006/relationships/slide" Target="slide11.xml"/><Relationship Id="rId19" Type="http://schemas.openxmlformats.org/officeDocument/2006/relationships/slide" Target="slide14.xml"/><Relationship Id="rId4" Type="http://schemas.openxmlformats.org/officeDocument/2006/relationships/slide" Target="slide4.xml"/><Relationship Id="rId9" Type="http://schemas.openxmlformats.org/officeDocument/2006/relationships/slide" Target="slide10.xml"/><Relationship Id="rId14" Type="http://schemas.openxmlformats.org/officeDocument/2006/relationships/slide" Target="slide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1.png"/><Relationship Id="rId4" Type="http://schemas.openxmlformats.org/officeDocument/2006/relationships/slide" Target="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4343400"/>
            <a:ext cx="6400800" cy="2438400"/>
          </a:xfrm>
        </p:spPr>
        <p:txBody>
          <a:bodyPr/>
          <a:lstStyle/>
          <a:p>
            <a:r>
              <a:rPr lang="en-US" dirty="0" smtClean="0"/>
              <a:t>Hosted</a:t>
            </a:r>
          </a:p>
          <a:p>
            <a:r>
              <a:rPr lang="en-US" dirty="0" smtClean="0"/>
              <a:t>By</a:t>
            </a:r>
          </a:p>
          <a:p>
            <a:r>
              <a:rPr lang="en-US" dirty="0" smtClean="0"/>
              <a:t>Mr. Kirst</a:t>
            </a:r>
          </a:p>
          <a:p>
            <a:r>
              <a:rPr lang="en-US" dirty="0" smtClean="0"/>
              <a:t>(</a:t>
            </a:r>
            <a:r>
              <a:rPr lang="en-US" smtClean="0"/>
              <a:t>Click Mouse</a:t>
            </a:r>
            <a:r>
              <a:rPr lang="en-US" sz="2800" smtClean="0"/>
              <a:t> to Continue</a:t>
            </a:r>
            <a:r>
              <a:rPr lang="en-US" sz="2800" dirty="0" smtClean="0"/>
              <a:t>)</a:t>
            </a:r>
          </a:p>
          <a:p>
            <a:endParaRPr lang="en-US" dirty="0" smtClean="0"/>
          </a:p>
        </p:txBody>
      </p:sp>
      <p:sp>
        <p:nvSpPr>
          <p:cNvPr id="2051" name="WordArt 7"/>
          <p:cNvSpPr>
            <a:spLocks noChangeArrowheads="1" noChangeShapeType="1" noTextEdit="1"/>
          </p:cNvSpPr>
          <p:nvPr/>
        </p:nvSpPr>
        <p:spPr bwMode="auto">
          <a:xfrm>
            <a:off x="1676400" y="838200"/>
            <a:ext cx="5867400" cy="3276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kern="10">
                <a:gradFill rotWithShape="1">
                  <a:gsLst>
                    <a:gs pos="0">
                      <a:srgbClr val="FF9933"/>
                    </a:gs>
                    <a:gs pos="100000">
                      <a:srgbClr val="FFFFCC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Jeopardy</a:t>
            </a:r>
          </a:p>
        </p:txBody>
      </p:sp>
    </p:spTree>
    <p:extLst>
      <p:ext uri="{BB962C8B-B14F-4D97-AF65-F5344CB8AC3E}">
        <p14:creationId xmlns:p14="http://schemas.microsoft.com/office/powerpoint/2010/main" val="8042162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33CCFF"/>
            </a:gs>
            <a:gs pos="100000">
              <a:srgbClr val="175E76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228600" y="381000"/>
            <a:ext cx="1600200" cy="369888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800" b="1" dirty="0" smtClean="0">
                <a:solidFill>
                  <a:srgbClr val="000000"/>
                </a:solidFill>
              </a:rPr>
              <a:t>Explorers</a:t>
            </a:r>
            <a:endParaRPr lang="en-US" sz="1800" b="1" dirty="0">
              <a:solidFill>
                <a:srgbClr val="000000"/>
              </a:solidFill>
            </a:endParaRPr>
          </a:p>
        </p:txBody>
      </p:sp>
      <p:sp>
        <p:nvSpPr>
          <p:cNvPr id="2075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81000" y="1143000"/>
            <a:ext cx="1371600" cy="9144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100" name="Text Box 46"/>
          <p:cNvSpPr txBox="1">
            <a:spLocks noChangeArrowheads="1"/>
          </p:cNvSpPr>
          <p:nvPr/>
        </p:nvSpPr>
        <p:spPr bwMode="auto">
          <a:xfrm>
            <a:off x="609600" y="1371600"/>
            <a:ext cx="838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FFFFCC"/>
                </a:solidFill>
                <a:hlinkClick r:id="rId2" action="ppaction://hlinksldjump"/>
              </a:rPr>
              <a:t>100</a:t>
            </a:r>
            <a:endParaRPr lang="en-US" b="1" dirty="0">
              <a:solidFill>
                <a:srgbClr val="FFFFCC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81000" y="2286000"/>
            <a:ext cx="1371600" cy="914400"/>
          </a:xfrm>
          <a:prstGeom prst="rect">
            <a:avLst/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9600" y="25146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3" action="ppaction://hlinksldjump"/>
              </a:rPr>
              <a:t>200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 bwMode="auto">
          <a:xfrm>
            <a:off x="2667000" y="1143000"/>
            <a:ext cx="13716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76550" y="13716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4" action="ppaction://hlinksldjump"/>
              </a:rPr>
              <a:t>100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 bwMode="auto">
          <a:xfrm>
            <a:off x="4960620" y="1143000"/>
            <a:ext cx="1371600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7800" y="1407735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5" action="ppaction://hlinksldjump"/>
              </a:rPr>
              <a:t>100</a:t>
            </a:r>
            <a:endParaRPr lang="en-US" sz="3200" b="1" dirty="0"/>
          </a:p>
        </p:txBody>
      </p:sp>
      <p:sp>
        <p:nvSpPr>
          <p:cNvPr id="8" name="Rectangle 7"/>
          <p:cNvSpPr/>
          <p:nvPr/>
        </p:nvSpPr>
        <p:spPr bwMode="auto">
          <a:xfrm>
            <a:off x="7162800" y="1143000"/>
            <a:ext cx="1371600" cy="91440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91400" y="1407735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6" action="ppaction://hlinksldjump"/>
              </a:rPr>
              <a:t>100</a:t>
            </a:r>
            <a:endParaRPr lang="en-US" sz="3200" b="1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2667000" y="2286000"/>
            <a:ext cx="13716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76550" y="2450812"/>
            <a:ext cx="1009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7" action="ppaction://hlinksldjump"/>
              </a:rPr>
              <a:t>200</a:t>
            </a:r>
            <a:endParaRPr lang="en-US" sz="3200" b="1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4960620" y="2324100"/>
            <a:ext cx="1371600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57800" y="25146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8" action="ppaction://hlinksldjump"/>
              </a:rPr>
              <a:t>200</a:t>
            </a:r>
            <a:endParaRPr lang="en-US" sz="3200" b="1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7162800" y="2346960"/>
            <a:ext cx="1371600" cy="91440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91400" y="25146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9" action="ppaction://hlinksldjump"/>
              </a:rPr>
              <a:t>200</a:t>
            </a:r>
            <a:endParaRPr lang="en-US" sz="3200" b="1" dirty="0"/>
          </a:p>
        </p:txBody>
      </p:sp>
      <p:sp>
        <p:nvSpPr>
          <p:cNvPr id="16" name="Rectangle 15"/>
          <p:cNvSpPr/>
          <p:nvPr/>
        </p:nvSpPr>
        <p:spPr bwMode="auto">
          <a:xfrm>
            <a:off x="381000" y="3429000"/>
            <a:ext cx="1371600" cy="914400"/>
          </a:xfrm>
          <a:prstGeom prst="rect">
            <a:avLst/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600" y="36576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0" action="ppaction://hlinksldjump"/>
              </a:rPr>
              <a:t>300</a:t>
            </a:r>
            <a:endParaRPr lang="en-US" sz="3200" b="1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381000" y="4572000"/>
            <a:ext cx="1371600" cy="914400"/>
          </a:xfrm>
          <a:prstGeom prst="rect">
            <a:avLst/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9600" y="4802683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1" action="ppaction://hlinksldjump"/>
              </a:rPr>
              <a:t>400</a:t>
            </a:r>
            <a:endParaRPr lang="en-US" sz="3200" b="1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381000" y="5715000"/>
            <a:ext cx="1371600" cy="914400"/>
          </a:xfrm>
          <a:prstGeom prst="rect">
            <a:avLst/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7700" y="5932169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2" action="ppaction://hlinksldjump"/>
              </a:rPr>
              <a:t>500</a:t>
            </a:r>
            <a:endParaRPr lang="en-US" sz="3200" b="1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2667000" y="3428999"/>
            <a:ext cx="13716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76550" y="3657600"/>
            <a:ext cx="933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3" action="ppaction://hlinksldjump"/>
              </a:rPr>
              <a:t>300</a:t>
            </a:r>
            <a:endParaRPr lang="en-US" sz="3200" b="1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2667000" y="4598670"/>
            <a:ext cx="13716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76550" y="4829353"/>
            <a:ext cx="933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4" action="ppaction://hlinksldjump"/>
              </a:rPr>
              <a:t>400</a:t>
            </a:r>
            <a:endParaRPr lang="en-US" sz="3200" b="1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2667000" y="5715000"/>
            <a:ext cx="13716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76550" y="5932169"/>
            <a:ext cx="1009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5" action="ppaction://hlinksldjump"/>
              </a:rPr>
              <a:t>500</a:t>
            </a:r>
            <a:endParaRPr lang="en-US" sz="3200" b="1" dirty="0"/>
          </a:p>
        </p:txBody>
      </p:sp>
      <p:sp>
        <p:nvSpPr>
          <p:cNvPr id="28" name="Rectangle 27"/>
          <p:cNvSpPr/>
          <p:nvPr/>
        </p:nvSpPr>
        <p:spPr bwMode="auto">
          <a:xfrm>
            <a:off x="4960620" y="3429000"/>
            <a:ext cx="1371600" cy="914399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219700" y="366141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6" action="ppaction://hlinksldjump"/>
              </a:rPr>
              <a:t>300</a:t>
            </a:r>
            <a:endParaRPr lang="en-US" sz="3200" b="1" dirty="0"/>
          </a:p>
        </p:txBody>
      </p:sp>
      <p:sp>
        <p:nvSpPr>
          <p:cNvPr id="30" name="Rectangle 29"/>
          <p:cNvSpPr/>
          <p:nvPr/>
        </p:nvSpPr>
        <p:spPr bwMode="auto">
          <a:xfrm>
            <a:off x="4960620" y="4598670"/>
            <a:ext cx="1371600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57800" y="4856141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7" action="ppaction://hlinksldjump"/>
              </a:rPr>
              <a:t>400</a:t>
            </a:r>
            <a:endParaRPr lang="en-US" sz="3200" b="1" dirty="0"/>
          </a:p>
        </p:txBody>
      </p:sp>
      <p:sp>
        <p:nvSpPr>
          <p:cNvPr id="32" name="Rectangle 31"/>
          <p:cNvSpPr/>
          <p:nvPr/>
        </p:nvSpPr>
        <p:spPr bwMode="auto">
          <a:xfrm>
            <a:off x="4960620" y="5715000"/>
            <a:ext cx="1371600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257800" y="5932169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8" action="ppaction://hlinksldjump"/>
              </a:rPr>
              <a:t>500</a:t>
            </a:r>
            <a:endParaRPr lang="en-US" sz="3200" b="1" dirty="0"/>
          </a:p>
        </p:txBody>
      </p:sp>
      <p:sp>
        <p:nvSpPr>
          <p:cNvPr id="34" name="Rectangle 33"/>
          <p:cNvSpPr/>
          <p:nvPr/>
        </p:nvSpPr>
        <p:spPr bwMode="auto">
          <a:xfrm>
            <a:off x="7162800" y="3429000"/>
            <a:ext cx="1371600" cy="91440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91400" y="3657599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9" action="ppaction://hlinksldjump"/>
              </a:rPr>
              <a:t>300</a:t>
            </a:r>
            <a:endParaRPr lang="en-US" sz="3200" b="1" dirty="0"/>
          </a:p>
        </p:txBody>
      </p:sp>
      <p:sp>
        <p:nvSpPr>
          <p:cNvPr id="36" name="Rectangle 35"/>
          <p:cNvSpPr/>
          <p:nvPr/>
        </p:nvSpPr>
        <p:spPr bwMode="auto">
          <a:xfrm>
            <a:off x="7162800" y="4615128"/>
            <a:ext cx="1371600" cy="91440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467600" y="4856141"/>
            <a:ext cx="883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20" action="ppaction://hlinksldjump"/>
              </a:rPr>
              <a:t>400</a:t>
            </a:r>
            <a:endParaRPr lang="en-US" sz="3200" b="1" dirty="0"/>
          </a:p>
        </p:txBody>
      </p:sp>
      <p:sp>
        <p:nvSpPr>
          <p:cNvPr id="38" name="Rectangle 37"/>
          <p:cNvSpPr/>
          <p:nvPr/>
        </p:nvSpPr>
        <p:spPr bwMode="auto">
          <a:xfrm>
            <a:off x="7162800" y="5715000"/>
            <a:ext cx="1371600" cy="91440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414260" y="59273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21" action="ppaction://hlinksldjump"/>
              </a:rPr>
              <a:t>500</a:t>
            </a:r>
            <a:endParaRPr lang="en-US" sz="3200" b="1" dirty="0"/>
          </a:p>
        </p:txBody>
      </p:sp>
      <p:sp>
        <p:nvSpPr>
          <p:cNvPr id="43" name="Text Box 23"/>
          <p:cNvSpPr txBox="1">
            <a:spLocks noChangeArrowheads="1"/>
          </p:cNvSpPr>
          <p:nvPr/>
        </p:nvSpPr>
        <p:spPr bwMode="auto">
          <a:xfrm>
            <a:off x="2495550" y="386874"/>
            <a:ext cx="1600200" cy="646331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800" b="1" dirty="0" smtClean="0">
                <a:solidFill>
                  <a:srgbClr val="000000"/>
                </a:solidFill>
              </a:rPr>
              <a:t>Native Americans</a:t>
            </a:r>
            <a:endParaRPr lang="en-US" sz="1800" b="1" dirty="0">
              <a:solidFill>
                <a:srgbClr val="000000"/>
              </a:solidFill>
            </a:endParaRPr>
          </a:p>
        </p:txBody>
      </p:sp>
      <p:sp>
        <p:nvSpPr>
          <p:cNvPr id="44" name="Text Box 23"/>
          <p:cNvSpPr txBox="1">
            <a:spLocks noChangeArrowheads="1"/>
          </p:cNvSpPr>
          <p:nvPr/>
        </p:nvSpPr>
        <p:spPr bwMode="auto">
          <a:xfrm>
            <a:off x="7010400" y="381000"/>
            <a:ext cx="1600200" cy="369888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800" b="1" dirty="0" smtClean="0">
                <a:solidFill>
                  <a:srgbClr val="000000"/>
                </a:solidFill>
              </a:rPr>
              <a:t>Vocabulary</a:t>
            </a:r>
            <a:endParaRPr lang="en-US" sz="1800" b="1" dirty="0">
              <a:solidFill>
                <a:srgbClr val="000000"/>
              </a:solidFill>
            </a:endParaRPr>
          </a:p>
        </p:txBody>
      </p:sp>
      <p:sp>
        <p:nvSpPr>
          <p:cNvPr id="45" name="Text Box 23"/>
          <p:cNvSpPr txBox="1">
            <a:spLocks noChangeArrowheads="1"/>
          </p:cNvSpPr>
          <p:nvPr/>
        </p:nvSpPr>
        <p:spPr bwMode="auto">
          <a:xfrm>
            <a:off x="4846320" y="386874"/>
            <a:ext cx="1600200" cy="369332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800" b="1" dirty="0" smtClean="0">
                <a:solidFill>
                  <a:srgbClr val="000000"/>
                </a:solidFill>
              </a:rPr>
              <a:t>Odds &amp; Ends</a:t>
            </a:r>
            <a:endParaRPr lang="en-US" sz="1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23022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1" grpId="0" animBg="1" autoUpdateAnimBg="0"/>
      <p:bldP spid="43" grpId="0" animBg="1" autoUpdateAnimBg="0"/>
      <p:bldP spid="44" grpId="0" animBg="1" autoUpdateAnimBg="0"/>
      <p:bldP spid="45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5"/>
          <p:cNvSpPr>
            <a:spLocks noChangeArrowheads="1"/>
          </p:cNvSpPr>
          <p:nvPr/>
        </p:nvSpPr>
        <p:spPr bwMode="auto">
          <a:xfrm>
            <a:off x="1219200" y="9144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4000" b="1" dirty="0"/>
              <a:t> </a:t>
            </a:r>
            <a:r>
              <a:rPr lang="en-US" sz="4000" b="1" dirty="0" smtClean="0"/>
              <a:t>Venetian who traveled to China</a:t>
            </a:r>
          </a:p>
          <a:p>
            <a:r>
              <a:rPr lang="en-US" sz="4000" b="1" dirty="0" smtClean="0"/>
              <a:t>In 1271 and spent 17 years with</a:t>
            </a:r>
          </a:p>
          <a:p>
            <a:r>
              <a:rPr lang="en-US" sz="4000" b="1" dirty="0" smtClean="0"/>
              <a:t>Kublai Khan.</a:t>
            </a:r>
            <a:endParaRPr lang="en-US" sz="4000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257300" y="304800"/>
            <a:ext cx="70866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 smtClean="0"/>
              <a:t>Who is Marco Polo</a:t>
            </a:r>
            <a:endParaRPr lang="en-US" dirty="0"/>
          </a:p>
        </p:txBody>
      </p:sp>
      <p:sp>
        <p:nvSpPr>
          <p:cNvPr id="6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267200" y="58674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54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990600" y="14097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l"/>
            <a:r>
              <a:rPr lang="en-US" sz="4000" dirty="0" smtClean="0"/>
              <a:t> </a:t>
            </a:r>
            <a:r>
              <a:rPr lang="en-US" sz="4000" dirty="0" smtClean="0"/>
              <a:t>This civilization flourished around</a:t>
            </a:r>
          </a:p>
          <a:p>
            <a:pPr algn="l"/>
            <a:r>
              <a:rPr lang="en-US" sz="4000" dirty="0" smtClean="0"/>
              <a:t>1500 </a:t>
            </a:r>
            <a:r>
              <a:rPr lang="en-US" sz="2000" dirty="0" smtClean="0"/>
              <a:t>B</a:t>
            </a:r>
            <a:r>
              <a:rPr lang="en-US" sz="4000" dirty="0" smtClean="0"/>
              <a:t>.</a:t>
            </a:r>
            <a:r>
              <a:rPr lang="en-US" sz="2000" dirty="0" smtClean="0"/>
              <a:t>C</a:t>
            </a:r>
            <a:r>
              <a:rPr lang="en-US" sz="4000" dirty="0" smtClean="0"/>
              <a:t>. to 300 </a:t>
            </a:r>
            <a:r>
              <a:rPr lang="en-US" sz="2000" dirty="0" smtClean="0"/>
              <a:t>B</a:t>
            </a:r>
            <a:r>
              <a:rPr lang="en-US" sz="4000" dirty="0" smtClean="0"/>
              <a:t>.</a:t>
            </a:r>
            <a:r>
              <a:rPr lang="en-US" sz="2000" dirty="0" smtClean="0"/>
              <a:t>C</a:t>
            </a:r>
            <a:r>
              <a:rPr lang="en-US" sz="4000" dirty="0" smtClean="0"/>
              <a:t>. along the Gulf</a:t>
            </a:r>
          </a:p>
          <a:p>
            <a:pPr algn="l"/>
            <a:r>
              <a:rPr lang="en-US" sz="4000" dirty="0" smtClean="0"/>
              <a:t>Coast of Mexico, Guatemala, and</a:t>
            </a:r>
          </a:p>
          <a:p>
            <a:pPr algn="l"/>
            <a:r>
              <a:rPr lang="en-US" sz="4000" dirty="0" smtClean="0"/>
              <a:t>Honduras. They were farmers, and </a:t>
            </a:r>
          </a:p>
          <a:p>
            <a:pPr algn="l"/>
            <a:r>
              <a:rPr lang="en-US" sz="4000" dirty="0"/>
              <a:t>b</a:t>
            </a:r>
            <a:r>
              <a:rPr lang="en-US" sz="4000" dirty="0" smtClean="0"/>
              <a:t>uilt stone pavements and drainage</a:t>
            </a:r>
          </a:p>
          <a:p>
            <a:pPr algn="l"/>
            <a:r>
              <a:rPr lang="en-US" sz="4000" dirty="0"/>
              <a:t>s</a:t>
            </a:r>
            <a:r>
              <a:rPr lang="en-US" sz="4000" dirty="0" smtClean="0"/>
              <a:t>ystems. </a:t>
            </a:r>
          </a:p>
          <a:p>
            <a:pPr algn="l"/>
            <a:endParaRPr lang="en-US" sz="4000" dirty="0"/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990600" y="533400"/>
            <a:ext cx="7086600" cy="461665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 smtClean="0"/>
              <a:t>Who were the Olmecs?</a:t>
            </a:r>
            <a:endParaRPr lang="en-US" dirty="0"/>
          </a:p>
        </p:txBody>
      </p:sp>
      <p:sp>
        <p:nvSpPr>
          <p:cNvPr id="4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267200" y="58674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6713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239000" y="5943600"/>
            <a:ext cx="1905000" cy="9144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1,3</a:t>
            </a:r>
          </a:p>
        </p:txBody>
      </p:sp>
      <p:sp>
        <p:nvSpPr>
          <p:cNvPr id="6147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1910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8" name="AutoShape 6"/>
          <p:cNvSpPr>
            <a:spLocks noChangeArrowheads="1"/>
          </p:cNvSpPr>
          <p:nvPr/>
        </p:nvSpPr>
        <p:spPr bwMode="auto">
          <a:xfrm>
            <a:off x="990600" y="9144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3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dirty="0" smtClean="0"/>
              <a:t>A scientific theory states that</a:t>
            </a:r>
          </a:p>
          <a:p>
            <a:pPr algn="ctr"/>
            <a:r>
              <a:rPr lang="en-US" sz="4000" dirty="0"/>
              <a:t>t</a:t>
            </a:r>
            <a:r>
              <a:rPr lang="en-US" sz="4000" dirty="0" smtClean="0"/>
              <a:t>he first Americans were people</a:t>
            </a:r>
          </a:p>
          <a:p>
            <a:pPr algn="ctr"/>
            <a:r>
              <a:rPr lang="en-US" sz="4000" dirty="0"/>
              <a:t>f</a:t>
            </a:r>
            <a:r>
              <a:rPr lang="en-US" sz="4000" dirty="0" smtClean="0"/>
              <a:t>rom Asia who crossed over this</a:t>
            </a:r>
          </a:p>
          <a:p>
            <a:pPr algn="ctr"/>
            <a:r>
              <a:rPr lang="en-US" sz="4000" dirty="0"/>
              <a:t>l</a:t>
            </a:r>
            <a:r>
              <a:rPr lang="en-US" sz="4000" dirty="0" smtClean="0"/>
              <a:t>and bridge which now lies under</a:t>
            </a:r>
          </a:p>
          <a:p>
            <a:pPr algn="ctr"/>
            <a:r>
              <a:rPr lang="en-US" sz="4000" dirty="0"/>
              <a:t>t</a:t>
            </a:r>
            <a:r>
              <a:rPr lang="en-US" sz="4000" dirty="0" smtClean="0"/>
              <a:t>he Bering Strait.</a:t>
            </a:r>
            <a:endParaRPr lang="en-US" sz="4000" dirty="0"/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1066800" y="152400"/>
            <a:ext cx="70866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dirty="0" smtClean="0"/>
              <a:t> </a:t>
            </a:r>
            <a:r>
              <a:rPr lang="en-US" dirty="0" smtClean="0"/>
              <a:t>What was </a:t>
            </a:r>
            <a:r>
              <a:rPr lang="en-US" dirty="0" err="1" smtClean="0"/>
              <a:t>Beringia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64354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7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315200" y="5943600"/>
            <a:ext cx="1828800" cy="9144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1,4</a:t>
            </a:r>
          </a:p>
        </p:txBody>
      </p:sp>
      <p:sp>
        <p:nvSpPr>
          <p:cNvPr id="7171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1910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2" name="AutoShape 6"/>
          <p:cNvSpPr>
            <a:spLocks noChangeArrowheads="1"/>
          </p:cNvSpPr>
          <p:nvPr/>
        </p:nvSpPr>
        <p:spPr bwMode="auto">
          <a:xfrm>
            <a:off x="914400" y="10668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 sz="4000" dirty="0"/>
          </a:p>
          <a:p>
            <a:pPr algn="ctr"/>
            <a:r>
              <a:rPr lang="en-US" sz="4000" b="1" dirty="0" smtClean="0"/>
              <a:t>A method used by scientist to </a:t>
            </a:r>
          </a:p>
          <a:p>
            <a:pPr algn="ctr"/>
            <a:r>
              <a:rPr lang="en-US" sz="4000" b="1" dirty="0"/>
              <a:t>f</a:t>
            </a:r>
            <a:r>
              <a:rPr lang="en-US" sz="4000" b="1" dirty="0" smtClean="0"/>
              <a:t>ind out how old an artifact is</a:t>
            </a:r>
          </a:p>
          <a:p>
            <a:pPr algn="ctr"/>
            <a:r>
              <a:rPr lang="en-US" sz="4000" b="1" dirty="0"/>
              <a:t>b</a:t>
            </a:r>
            <a:r>
              <a:rPr lang="en-US" sz="4000" b="1" dirty="0" smtClean="0"/>
              <a:t>y measuring the amount of</a:t>
            </a:r>
          </a:p>
          <a:p>
            <a:pPr algn="ctr"/>
            <a:r>
              <a:rPr lang="en-US" sz="4000" b="1" dirty="0"/>
              <a:t>r</a:t>
            </a:r>
            <a:r>
              <a:rPr lang="en-US" sz="4000" b="1" dirty="0" smtClean="0"/>
              <a:t>adioactive carbon that remains</a:t>
            </a:r>
          </a:p>
          <a:p>
            <a:pPr algn="ctr"/>
            <a:r>
              <a:rPr lang="en-US" sz="4000" b="1" dirty="0"/>
              <a:t>i</a:t>
            </a:r>
            <a:r>
              <a:rPr lang="en-US" sz="4000" b="1" dirty="0" smtClean="0"/>
              <a:t>n something that was once alive. </a:t>
            </a:r>
            <a:endParaRPr lang="en-US" sz="4000" b="1" dirty="0"/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990600" y="228600"/>
            <a:ext cx="72390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dirty="0" smtClean="0"/>
              <a:t>What is carbon dating?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8799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/>
          <p:cNvSpPr>
            <a:spLocks noChangeArrowheads="1"/>
          </p:cNvSpPr>
          <p:nvPr/>
        </p:nvSpPr>
        <p:spPr bwMode="auto">
          <a:xfrm>
            <a:off x="990600" y="14097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l"/>
            <a:r>
              <a:rPr lang="en-US" sz="4000" dirty="0" smtClean="0"/>
              <a:t>He thought he could get to Asia</a:t>
            </a:r>
          </a:p>
          <a:p>
            <a:pPr algn="l"/>
            <a:r>
              <a:rPr lang="en-US" sz="4000" dirty="0" smtClean="0"/>
              <a:t>by sailing west. He discovered the</a:t>
            </a:r>
          </a:p>
          <a:p>
            <a:pPr algn="l"/>
            <a:r>
              <a:rPr lang="en-US" sz="4000" dirty="0" smtClean="0"/>
              <a:t>Caribbean Islands.</a:t>
            </a:r>
            <a:endParaRPr lang="en-US" sz="4000" dirty="0"/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1066800" y="2286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 smtClean="0"/>
              <a:t>Who is Christopher Columbus?</a:t>
            </a:r>
            <a:endParaRPr lang="en-US" dirty="0"/>
          </a:p>
        </p:txBody>
      </p:sp>
      <p:sp>
        <p:nvSpPr>
          <p:cNvPr id="4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267200" y="58674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93299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696200" y="5638800"/>
            <a:ext cx="1447800" cy="8382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2,2</a:t>
            </a:r>
          </a:p>
        </p:txBody>
      </p:sp>
      <p:sp>
        <p:nvSpPr>
          <p:cNvPr id="9219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2672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0" name="AutoShape 6"/>
          <p:cNvSpPr>
            <a:spLocks noChangeArrowheads="1"/>
          </p:cNvSpPr>
          <p:nvPr/>
        </p:nvSpPr>
        <p:spPr bwMode="auto">
          <a:xfrm>
            <a:off x="914400" y="9906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 dirty="0" smtClean="0"/>
              <a:t> </a:t>
            </a:r>
            <a:r>
              <a:rPr lang="en-US" sz="4000" dirty="0" smtClean="0"/>
              <a:t>This civilization built many large</a:t>
            </a:r>
          </a:p>
          <a:p>
            <a:pPr algn="l"/>
            <a:r>
              <a:rPr lang="en-US" sz="4000" dirty="0"/>
              <a:t>c</a:t>
            </a:r>
            <a:r>
              <a:rPr lang="en-US" sz="4000" dirty="0" smtClean="0"/>
              <a:t>ities. The largest was called Tikal</a:t>
            </a:r>
          </a:p>
          <a:p>
            <a:pPr algn="l"/>
            <a:r>
              <a:rPr lang="en-US" sz="4000" dirty="0" smtClean="0"/>
              <a:t>Their civilization was a theocracy,</a:t>
            </a:r>
          </a:p>
          <a:p>
            <a:pPr algn="l"/>
            <a:r>
              <a:rPr lang="en-US" sz="4000" dirty="0" smtClean="0"/>
              <a:t>a society ruled by religious leaders</a:t>
            </a:r>
            <a:endParaRPr lang="en-US" sz="4000" dirty="0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990600" y="2286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dirty="0" smtClean="0"/>
              <a:t>Who were the Mayans?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08902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010400" y="5791200"/>
            <a:ext cx="2133600" cy="10668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2,3</a:t>
            </a:r>
          </a:p>
        </p:txBody>
      </p:sp>
      <p:sp>
        <p:nvSpPr>
          <p:cNvPr id="10243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1910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4" name="AutoShape 6"/>
          <p:cNvSpPr>
            <a:spLocks noChangeArrowheads="1"/>
          </p:cNvSpPr>
          <p:nvPr/>
        </p:nvSpPr>
        <p:spPr bwMode="auto">
          <a:xfrm>
            <a:off x="838200" y="10668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3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 sz="4000" dirty="0"/>
          </a:p>
          <a:p>
            <a:pPr algn="ctr"/>
            <a:r>
              <a:rPr lang="en-US" sz="4000" b="1" dirty="0" smtClean="0"/>
              <a:t>The stern rudder and triangular</a:t>
            </a:r>
          </a:p>
          <a:p>
            <a:pPr algn="ctr"/>
            <a:r>
              <a:rPr lang="en-US" sz="4000" b="1" dirty="0"/>
              <a:t>s</a:t>
            </a:r>
            <a:r>
              <a:rPr lang="en-US" sz="4000" b="1" dirty="0" smtClean="0"/>
              <a:t>ail made it possible for this ship</a:t>
            </a:r>
          </a:p>
          <a:p>
            <a:pPr algn="ctr"/>
            <a:r>
              <a:rPr lang="en-US" sz="4000" b="1" dirty="0"/>
              <a:t>t</a:t>
            </a:r>
            <a:r>
              <a:rPr lang="en-US" sz="4000" b="1" dirty="0" smtClean="0"/>
              <a:t>o sail into the wind. It was </a:t>
            </a:r>
          </a:p>
          <a:p>
            <a:pPr algn="ctr"/>
            <a:r>
              <a:rPr lang="en-US" sz="4000" b="1" dirty="0"/>
              <a:t>c</a:t>
            </a:r>
            <a:r>
              <a:rPr lang="en-US" sz="4000" b="1" dirty="0" smtClean="0"/>
              <a:t>onsidered the best ship to sail</a:t>
            </a:r>
          </a:p>
          <a:p>
            <a:pPr algn="ctr"/>
            <a:r>
              <a:rPr lang="en-US" sz="4000" b="1" dirty="0"/>
              <a:t>t</a:t>
            </a:r>
            <a:r>
              <a:rPr lang="en-US" sz="4000" b="1" dirty="0" smtClean="0"/>
              <a:t>he seas.</a:t>
            </a:r>
            <a:endParaRPr lang="en-US" sz="4000" b="1" dirty="0"/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838200" y="228600"/>
            <a:ext cx="72390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dirty="0" smtClean="0"/>
              <a:t>What was the Caravel?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89089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7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239000" y="5943600"/>
            <a:ext cx="1905000" cy="9144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2,4</a:t>
            </a:r>
          </a:p>
        </p:txBody>
      </p:sp>
      <p:sp>
        <p:nvSpPr>
          <p:cNvPr id="11267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958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8" name="AutoShape 6"/>
          <p:cNvSpPr>
            <a:spLocks noChangeArrowheads="1"/>
          </p:cNvSpPr>
          <p:nvPr/>
        </p:nvSpPr>
        <p:spPr bwMode="auto">
          <a:xfrm>
            <a:off x="8382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dirty="0" smtClean="0"/>
              <a:t>A movement of a large number of </a:t>
            </a:r>
          </a:p>
          <a:p>
            <a:pPr algn="ctr"/>
            <a:r>
              <a:rPr lang="en-US" sz="4000" dirty="0"/>
              <a:t>p</a:t>
            </a:r>
            <a:r>
              <a:rPr lang="en-US" sz="4000" dirty="0" smtClean="0"/>
              <a:t>eople into a new homeland.</a:t>
            </a:r>
            <a:endParaRPr lang="en-US" sz="4000" dirty="0"/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990600" y="1524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dirty="0" smtClean="0"/>
              <a:t>What is migration?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85289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391400" y="5943600"/>
            <a:ext cx="1752600" cy="9144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3,1</a:t>
            </a:r>
          </a:p>
        </p:txBody>
      </p:sp>
      <p:sp>
        <p:nvSpPr>
          <p:cNvPr id="12291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196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2" name="AutoShape 6"/>
          <p:cNvSpPr>
            <a:spLocks noChangeArrowheads="1"/>
          </p:cNvSpPr>
          <p:nvPr/>
        </p:nvSpPr>
        <p:spPr bwMode="auto">
          <a:xfrm>
            <a:off x="9906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dirty="0" smtClean="0"/>
              <a:t>He explored the southern part of</a:t>
            </a:r>
          </a:p>
          <a:p>
            <a:pPr algn="ctr"/>
            <a:r>
              <a:rPr lang="en-US" sz="4000" dirty="0" smtClean="0"/>
              <a:t>Africa when a storm carried him</a:t>
            </a:r>
          </a:p>
          <a:p>
            <a:pPr algn="ctr"/>
            <a:r>
              <a:rPr lang="en-US" sz="4000" dirty="0"/>
              <a:t>a</a:t>
            </a:r>
            <a:r>
              <a:rPr lang="en-US" sz="4000" dirty="0" smtClean="0"/>
              <a:t>round the southern tip of Africa.</a:t>
            </a:r>
            <a:endParaRPr lang="en-US" sz="4000" dirty="0" smtClean="0"/>
          </a:p>
          <a:p>
            <a:pPr algn="ctr"/>
            <a:endParaRPr lang="en-US" sz="4000" dirty="0"/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1066800" y="2286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dirty="0" smtClean="0"/>
              <a:t>Who is Bartholomeu Dias?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8117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5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543800" y="6172200"/>
            <a:ext cx="1600200" cy="6858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3,2</a:t>
            </a:r>
          </a:p>
        </p:txBody>
      </p:sp>
      <p:sp>
        <p:nvSpPr>
          <p:cNvPr id="13315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196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AutoShape 6"/>
          <p:cNvSpPr>
            <a:spLocks noChangeArrowheads="1"/>
          </p:cNvSpPr>
          <p:nvPr/>
        </p:nvSpPr>
        <p:spPr bwMode="auto">
          <a:xfrm>
            <a:off x="990600" y="12192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 dirty="0" smtClean="0"/>
              <a:t>In 1325, this civilization settled</a:t>
            </a:r>
          </a:p>
          <a:p>
            <a:pPr algn="ctr"/>
            <a:r>
              <a:rPr lang="en-US" sz="4000" b="1" dirty="0"/>
              <a:t>o</a:t>
            </a:r>
            <a:r>
              <a:rPr lang="en-US" sz="4000" b="1" dirty="0" smtClean="0"/>
              <a:t>n Lake </a:t>
            </a:r>
            <a:r>
              <a:rPr lang="en-US" sz="4000" b="1" dirty="0" err="1" smtClean="0"/>
              <a:t>Texcoco</a:t>
            </a:r>
            <a:r>
              <a:rPr lang="en-US" sz="4000" b="1" dirty="0" smtClean="0"/>
              <a:t>. Their major </a:t>
            </a:r>
          </a:p>
          <a:p>
            <a:pPr algn="ctr"/>
            <a:r>
              <a:rPr lang="en-US" sz="4000" b="1" dirty="0"/>
              <a:t>c</a:t>
            </a:r>
            <a:r>
              <a:rPr lang="en-US" sz="4000" b="1" dirty="0" smtClean="0"/>
              <a:t>ity was called Tenochtitlan. They</a:t>
            </a:r>
          </a:p>
          <a:p>
            <a:pPr algn="ctr"/>
            <a:r>
              <a:rPr lang="en-US" sz="4000" b="1" dirty="0"/>
              <a:t>w</a:t>
            </a:r>
            <a:r>
              <a:rPr lang="en-US" sz="4000" b="1" dirty="0" smtClean="0"/>
              <a:t>ere a military empire. They </a:t>
            </a:r>
          </a:p>
          <a:p>
            <a:pPr algn="ctr"/>
            <a:r>
              <a:rPr lang="en-US" sz="4000" b="1" dirty="0"/>
              <a:t>c</a:t>
            </a:r>
            <a:r>
              <a:rPr lang="en-US" sz="4000" b="1" dirty="0" smtClean="0"/>
              <a:t>onquered nearly all rival </a:t>
            </a:r>
          </a:p>
          <a:p>
            <a:pPr algn="ctr"/>
            <a:r>
              <a:rPr lang="en-US" sz="4000" b="1" dirty="0"/>
              <a:t>c</a:t>
            </a:r>
            <a:r>
              <a:rPr lang="en-US" sz="4000" b="1" dirty="0" smtClean="0"/>
              <a:t>ommunities.</a:t>
            </a:r>
          </a:p>
          <a:p>
            <a:pPr algn="ctr"/>
            <a:r>
              <a:rPr lang="en-US" sz="4000" b="1" dirty="0" smtClean="0"/>
              <a:t> </a:t>
            </a:r>
            <a:endParaRPr lang="en-US" sz="4000" b="1" dirty="0"/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1066800" y="3048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dirty="0" smtClean="0"/>
              <a:t>Who were the Aztecs?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46030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239000" y="5867400"/>
            <a:ext cx="1905000" cy="9906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3,3</a:t>
            </a:r>
          </a:p>
        </p:txBody>
      </p:sp>
      <p:sp>
        <p:nvSpPr>
          <p:cNvPr id="14339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958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0" name="AutoShape 6"/>
          <p:cNvSpPr>
            <a:spLocks noChangeArrowheads="1"/>
          </p:cNvSpPr>
          <p:nvPr/>
        </p:nvSpPr>
        <p:spPr bwMode="auto">
          <a:xfrm>
            <a:off x="9144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3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dirty="0" smtClean="0"/>
              <a:t>In 1493 Pope Alexander VI drew an</a:t>
            </a:r>
          </a:p>
          <a:p>
            <a:pPr algn="ctr"/>
            <a:r>
              <a:rPr lang="en-US" sz="4000" dirty="0" smtClean="0"/>
              <a:t>Imaginary line running down the</a:t>
            </a:r>
          </a:p>
          <a:p>
            <a:pPr algn="ctr"/>
            <a:r>
              <a:rPr lang="en-US" sz="4000" dirty="0" smtClean="0"/>
              <a:t>Middle of the Atlantic from the </a:t>
            </a:r>
          </a:p>
          <a:p>
            <a:pPr algn="ctr"/>
            <a:r>
              <a:rPr lang="en-US" sz="4000" dirty="0" smtClean="0"/>
              <a:t>North Pole to the South Pole. Spain</a:t>
            </a:r>
          </a:p>
          <a:p>
            <a:pPr algn="ctr"/>
            <a:r>
              <a:rPr lang="en-US" sz="4000" dirty="0" smtClean="0"/>
              <a:t>Was to control all lands west of the</a:t>
            </a:r>
          </a:p>
          <a:p>
            <a:pPr algn="ctr"/>
            <a:r>
              <a:rPr lang="en-US" sz="4000" dirty="0" smtClean="0"/>
              <a:t>Line, Portugal would have the east.</a:t>
            </a:r>
            <a:endParaRPr lang="en-US" sz="4000" dirty="0"/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990600" y="2286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dirty="0" smtClean="0"/>
              <a:t>What was the Line of Demarcation?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7855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1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239000" y="5791200"/>
            <a:ext cx="1905000" cy="10668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3,4</a:t>
            </a:r>
          </a:p>
        </p:txBody>
      </p:sp>
      <p:sp>
        <p:nvSpPr>
          <p:cNvPr id="15363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196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AutoShape 6"/>
          <p:cNvSpPr>
            <a:spLocks noChangeArrowheads="1"/>
          </p:cNvSpPr>
          <p:nvPr/>
        </p:nvSpPr>
        <p:spPr bwMode="auto">
          <a:xfrm>
            <a:off x="838200" y="10668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dirty="0" smtClean="0"/>
              <a:t>Long periods of little rainfall,</a:t>
            </a:r>
          </a:p>
          <a:p>
            <a:pPr algn="ctr"/>
            <a:r>
              <a:rPr lang="en-US" sz="4000" dirty="0" smtClean="0"/>
              <a:t>during which crops dry up, </a:t>
            </a:r>
          </a:p>
          <a:p>
            <a:pPr algn="ctr"/>
            <a:r>
              <a:rPr lang="en-US" sz="4000" dirty="0" smtClean="0"/>
              <a:t>livestock die of thirst.</a:t>
            </a:r>
            <a:endParaRPr lang="en-US" sz="4000" dirty="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838200" y="2286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dirty="0" smtClean="0"/>
              <a:t>What are droughts?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60113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8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620000" y="5867400"/>
            <a:ext cx="1524000" cy="9906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4,1</a:t>
            </a:r>
          </a:p>
        </p:txBody>
      </p:sp>
      <p:sp>
        <p:nvSpPr>
          <p:cNvPr id="16387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6482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8" name="AutoShape 6"/>
          <p:cNvSpPr>
            <a:spLocks noChangeArrowheads="1"/>
          </p:cNvSpPr>
          <p:nvPr/>
        </p:nvSpPr>
        <p:spPr bwMode="auto">
          <a:xfrm>
            <a:off x="9906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dirty="0" smtClean="0"/>
              <a:t>He set out from Portugal with four</a:t>
            </a:r>
          </a:p>
          <a:p>
            <a:pPr algn="ctr"/>
            <a:r>
              <a:rPr lang="en-US" sz="4000" dirty="0"/>
              <a:t>s</a:t>
            </a:r>
            <a:r>
              <a:rPr lang="en-US" sz="4000" dirty="0" smtClean="0"/>
              <a:t>hips, went around the Cape of </a:t>
            </a:r>
          </a:p>
          <a:p>
            <a:pPr algn="ctr"/>
            <a:r>
              <a:rPr lang="en-US" sz="4000" dirty="0" smtClean="0"/>
              <a:t>Good Hope and sailed on to India.</a:t>
            </a:r>
            <a:endParaRPr lang="en-US" sz="4000" dirty="0"/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990600" y="152400"/>
            <a:ext cx="70866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dirty="0" smtClean="0"/>
              <a:t>Who is Vasco da Gama?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61836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9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467600" y="6019800"/>
            <a:ext cx="1676400" cy="8382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4,2</a:t>
            </a:r>
          </a:p>
        </p:txBody>
      </p:sp>
      <p:sp>
        <p:nvSpPr>
          <p:cNvPr id="17411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958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2" name="AutoShape 6"/>
          <p:cNvSpPr>
            <a:spLocks noChangeArrowheads="1"/>
          </p:cNvSpPr>
          <p:nvPr/>
        </p:nvSpPr>
        <p:spPr bwMode="auto">
          <a:xfrm>
            <a:off x="914400" y="10668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dirty="0" smtClean="0"/>
              <a:t>This civilization major city was </a:t>
            </a:r>
          </a:p>
          <a:p>
            <a:pPr algn="ctr"/>
            <a:r>
              <a:rPr lang="en-US" sz="4000" dirty="0"/>
              <a:t>c</a:t>
            </a:r>
            <a:r>
              <a:rPr lang="en-US" sz="4000" dirty="0" smtClean="0"/>
              <a:t>alled Cuzco. It was located in Peru</a:t>
            </a:r>
          </a:p>
          <a:p>
            <a:pPr algn="ctr"/>
            <a:r>
              <a:rPr lang="en-US" sz="4000" dirty="0" smtClean="0"/>
              <a:t>They used terraces for farming and</a:t>
            </a:r>
          </a:p>
          <a:p>
            <a:pPr algn="ctr"/>
            <a:r>
              <a:rPr lang="en-US" sz="4000" dirty="0"/>
              <a:t>q</a:t>
            </a:r>
            <a:r>
              <a:rPr lang="en-US" sz="4000" dirty="0" smtClean="0"/>
              <a:t>uipus for record keeping. </a:t>
            </a:r>
            <a:endParaRPr lang="en-US" sz="4000" dirty="0"/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1066800" y="3048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dirty="0" smtClean="0"/>
              <a:t>Who were the Incas?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51753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3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620000" y="5867400"/>
            <a:ext cx="1524000" cy="9906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4,3</a:t>
            </a:r>
          </a:p>
        </p:txBody>
      </p:sp>
      <p:sp>
        <p:nvSpPr>
          <p:cNvPr id="18435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3434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6" name="AutoShape 6"/>
          <p:cNvSpPr>
            <a:spLocks noChangeArrowheads="1"/>
          </p:cNvSpPr>
          <p:nvPr/>
        </p:nvSpPr>
        <p:spPr bwMode="auto">
          <a:xfrm>
            <a:off x="990600" y="10668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3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 dirty="0" smtClean="0"/>
              <a:t>In 1494, Spain and Portugal signed</a:t>
            </a:r>
          </a:p>
          <a:p>
            <a:pPr algn="l"/>
            <a:r>
              <a:rPr lang="en-US" sz="4000" dirty="0"/>
              <a:t>a</a:t>
            </a:r>
            <a:r>
              <a:rPr lang="en-US" sz="4000" dirty="0" smtClean="0"/>
              <a:t> treaty regarding the division of</a:t>
            </a:r>
          </a:p>
          <a:p>
            <a:pPr algn="l"/>
            <a:r>
              <a:rPr lang="en-US" sz="4000" dirty="0"/>
              <a:t>t</a:t>
            </a:r>
            <a:r>
              <a:rPr lang="en-US" sz="4000" dirty="0" smtClean="0"/>
              <a:t>he of the entire unexplored world.</a:t>
            </a:r>
            <a:endParaRPr lang="en-US" sz="4000" dirty="0"/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1066800" y="2286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dirty="0" smtClean="0"/>
              <a:t>What is the Treaty of </a:t>
            </a:r>
            <a:r>
              <a:rPr lang="en-US" dirty="0" err="1" smtClean="0"/>
              <a:t>Tordesillas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30033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9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6934200" y="5867400"/>
            <a:ext cx="2209800" cy="9906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4,4</a:t>
            </a:r>
          </a:p>
        </p:txBody>
      </p:sp>
      <p:sp>
        <p:nvSpPr>
          <p:cNvPr id="19459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20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AutoShape 6"/>
          <p:cNvSpPr>
            <a:spLocks noChangeArrowheads="1"/>
          </p:cNvSpPr>
          <p:nvPr/>
        </p:nvSpPr>
        <p:spPr bwMode="auto">
          <a:xfrm>
            <a:off x="914400" y="12192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dirty="0" smtClean="0"/>
              <a:t> </a:t>
            </a:r>
            <a:r>
              <a:rPr lang="en-US" sz="4000" dirty="0" smtClean="0"/>
              <a:t>A French word meaning “rebirth”</a:t>
            </a:r>
          </a:p>
          <a:p>
            <a:pPr algn="ctr"/>
            <a:r>
              <a:rPr lang="en-US" sz="4000" dirty="0" smtClean="0"/>
              <a:t>It refers to the renewed interest </a:t>
            </a:r>
          </a:p>
          <a:p>
            <a:pPr algn="ctr"/>
            <a:r>
              <a:rPr lang="en-US" sz="4000" dirty="0" smtClean="0"/>
              <a:t>in classical Greek and Roman </a:t>
            </a:r>
          </a:p>
          <a:p>
            <a:pPr algn="ctr"/>
            <a:r>
              <a:rPr lang="en-US" sz="4000" dirty="0"/>
              <a:t>l</a:t>
            </a:r>
            <a:r>
              <a:rPr lang="en-US" sz="4000" dirty="0" smtClean="0"/>
              <a:t>earning.</a:t>
            </a:r>
            <a:endParaRPr lang="en-US" sz="4000" dirty="0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1066800" y="2286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dirty="0" smtClean="0"/>
              <a:t>What is the Renaissance?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4097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3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391400" y="6096000"/>
            <a:ext cx="1752600" cy="7620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5,1</a:t>
            </a:r>
          </a:p>
        </p:txBody>
      </p:sp>
      <p:sp>
        <p:nvSpPr>
          <p:cNvPr id="20483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958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4" name="AutoShape 6"/>
          <p:cNvSpPr>
            <a:spLocks noChangeArrowheads="1"/>
          </p:cNvSpPr>
          <p:nvPr/>
        </p:nvSpPr>
        <p:spPr bwMode="auto">
          <a:xfrm>
            <a:off x="10668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dirty="0" smtClean="0"/>
              <a:t>He led an expedition to sail around</a:t>
            </a:r>
          </a:p>
          <a:p>
            <a:pPr algn="ctr"/>
            <a:r>
              <a:rPr lang="en-US" sz="4000" dirty="0"/>
              <a:t>t</a:t>
            </a:r>
            <a:r>
              <a:rPr lang="en-US" sz="4000" dirty="0" smtClean="0"/>
              <a:t>he world but he died in the </a:t>
            </a:r>
          </a:p>
          <a:p>
            <a:pPr algn="ctr"/>
            <a:r>
              <a:rPr lang="en-US" sz="4000" dirty="0" smtClean="0"/>
              <a:t>Philippines.</a:t>
            </a:r>
            <a:endParaRPr lang="en-US" sz="4000" dirty="0"/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990600" y="228600"/>
            <a:ext cx="70866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dirty="0" smtClean="0"/>
              <a:t>Who is Ferdinand Magellan?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46678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7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467600" y="5791200"/>
            <a:ext cx="1676400" cy="10668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5,2</a:t>
            </a:r>
          </a:p>
        </p:txBody>
      </p:sp>
      <p:sp>
        <p:nvSpPr>
          <p:cNvPr id="21507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95800" y="58674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AutoShape 6"/>
          <p:cNvSpPr>
            <a:spLocks noChangeArrowheads="1"/>
          </p:cNvSpPr>
          <p:nvPr/>
        </p:nvSpPr>
        <p:spPr bwMode="auto">
          <a:xfrm>
            <a:off x="9906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5">
              <a:lumMod val="75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dirty="0" smtClean="0"/>
              <a:t> </a:t>
            </a:r>
            <a:r>
              <a:rPr lang="en-US" sz="4000" dirty="0" smtClean="0"/>
              <a:t>This civilization settled in the</a:t>
            </a:r>
          </a:p>
          <a:p>
            <a:pPr algn="ctr"/>
            <a:r>
              <a:rPr lang="en-US" sz="4000" dirty="0"/>
              <a:t>s</a:t>
            </a:r>
            <a:r>
              <a:rPr lang="en-US" sz="4000" dirty="0" smtClean="0"/>
              <a:t>outhwest part of the United States</a:t>
            </a:r>
          </a:p>
          <a:p>
            <a:pPr algn="ctr"/>
            <a:r>
              <a:rPr lang="en-US" sz="4000" dirty="0" smtClean="0"/>
              <a:t>Their dwellings were called pueblos</a:t>
            </a:r>
          </a:p>
          <a:p>
            <a:pPr algn="ctr"/>
            <a:r>
              <a:rPr lang="en-US" sz="4000" dirty="0"/>
              <a:t>b</a:t>
            </a:r>
            <a:r>
              <a:rPr lang="en-US" sz="4000" dirty="0" smtClean="0"/>
              <a:t>y the Spanish. Pueblo Bonito was</a:t>
            </a:r>
          </a:p>
          <a:p>
            <a:pPr algn="ctr"/>
            <a:r>
              <a:rPr lang="en-US" sz="4000" dirty="0"/>
              <a:t>o</a:t>
            </a:r>
            <a:r>
              <a:rPr lang="en-US" sz="4000" dirty="0" smtClean="0"/>
              <a:t>ne of the most spectacular sites.</a:t>
            </a:r>
            <a:endParaRPr lang="en-US" sz="4000" dirty="0"/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1066800" y="3048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dirty="0" smtClean="0"/>
              <a:t>Who were the Anasazi?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4925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1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315200" y="5867400"/>
            <a:ext cx="1828800" cy="9906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5,3</a:t>
            </a:r>
          </a:p>
        </p:txBody>
      </p:sp>
      <p:sp>
        <p:nvSpPr>
          <p:cNvPr id="22531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958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2" name="AutoShape 6"/>
          <p:cNvSpPr>
            <a:spLocks noChangeArrowheads="1"/>
          </p:cNvSpPr>
          <p:nvPr/>
        </p:nvSpPr>
        <p:spPr bwMode="auto">
          <a:xfrm>
            <a:off x="990600" y="12192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3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dirty="0" smtClean="0"/>
              <a:t> </a:t>
            </a:r>
            <a:r>
              <a:rPr lang="en-US" sz="4000" dirty="0" smtClean="0"/>
              <a:t>The contact between Europe and</a:t>
            </a:r>
          </a:p>
          <a:p>
            <a:pPr algn="ctr"/>
            <a:r>
              <a:rPr lang="en-US" sz="4000" dirty="0"/>
              <a:t>t</a:t>
            </a:r>
            <a:r>
              <a:rPr lang="en-US" sz="4000" dirty="0" smtClean="0"/>
              <a:t>he Americas led to an exchange</a:t>
            </a:r>
          </a:p>
          <a:p>
            <a:pPr algn="ctr"/>
            <a:r>
              <a:rPr lang="en-US" sz="4000" dirty="0"/>
              <a:t>o</a:t>
            </a:r>
            <a:r>
              <a:rPr lang="en-US" sz="4000" dirty="0" smtClean="0"/>
              <a:t>f plants, animals and diseases</a:t>
            </a:r>
          </a:p>
          <a:p>
            <a:pPr algn="ctr"/>
            <a:r>
              <a:rPr lang="en-US" sz="4000" dirty="0" smtClean="0"/>
              <a:t>that altered life on both sides of </a:t>
            </a:r>
          </a:p>
          <a:p>
            <a:pPr algn="ctr"/>
            <a:r>
              <a:rPr lang="en-US" sz="4000" dirty="0" smtClean="0"/>
              <a:t>the Atlantic.</a:t>
            </a:r>
            <a:endParaRPr lang="en-US" sz="4000" dirty="0"/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1066800" y="228600"/>
            <a:ext cx="70866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dirty="0" smtClean="0"/>
              <a:t>What was the Columbian Exchange?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17983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5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772400" y="5867400"/>
            <a:ext cx="1371600" cy="9906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5,4</a:t>
            </a:r>
          </a:p>
        </p:txBody>
      </p:sp>
      <p:sp>
        <p:nvSpPr>
          <p:cNvPr id="23555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196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AutoShape 6"/>
          <p:cNvSpPr>
            <a:spLocks noChangeArrowheads="1"/>
          </p:cNvSpPr>
          <p:nvPr/>
        </p:nvSpPr>
        <p:spPr bwMode="auto">
          <a:xfrm>
            <a:off x="9906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 dirty="0" smtClean="0"/>
              <a:t>The use of scientific knowledge</a:t>
            </a:r>
          </a:p>
          <a:p>
            <a:pPr algn="ctr"/>
            <a:r>
              <a:rPr lang="en-US" sz="4000" b="1" dirty="0"/>
              <a:t>f</a:t>
            </a:r>
            <a:r>
              <a:rPr lang="en-US" sz="4000" b="1" dirty="0" smtClean="0"/>
              <a:t>or practical purposes.</a:t>
            </a:r>
            <a:endParaRPr lang="en-US" sz="4000" b="1" dirty="0"/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1066800" y="3048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dirty="0" smtClean="0"/>
              <a:t>What is Technology?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00995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9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/>
          <p:cNvSpPr>
            <a:spLocks noChangeArrowheads="1"/>
          </p:cNvSpPr>
          <p:nvPr/>
        </p:nvSpPr>
        <p:spPr bwMode="auto">
          <a:xfrm>
            <a:off x="9906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 dirty="0" smtClean="0"/>
              <a:t>               Daily Double</a:t>
            </a:r>
            <a:endParaRPr lang="en-US" sz="4000" dirty="0"/>
          </a:p>
          <a:p>
            <a:pPr algn="l"/>
            <a:endParaRPr lang="en-US" sz="4000" b="1" dirty="0"/>
          </a:p>
        </p:txBody>
      </p:sp>
      <p:sp>
        <p:nvSpPr>
          <p:cNvPr id="4" name="AutoShape 4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196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934200" y="5715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1293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7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CC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E2"/>
      </a:accent3>
      <a:accent4>
        <a:srgbClr val="000000"/>
      </a:accent4>
      <a:accent5>
        <a:srgbClr val="AAE2CA"/>
      </a:accent5>
      <a:accent6>
        <a:srgbClr val="2D2DB9"/>
      </a:accent6>
      <a:hlink>
        <a:srgbClr val="003300"/>
      </a:hlink>
      <a:folHlink>
        <a:srgbClr val="FFFFCC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FFFFCC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E2"/>
      </a:accent3>
      <a:accent4>
        <a:srgbClr val="000000"/>
      </a:accent4>
      <a:accent5>
        <a:srgbClr val="AAE2CA"/>
      </a:accent5>
      <a:accent6>
        <a:srgbClr val="2D2DB9"/>
      </a:accent6>
      <a:hlink>
        <a:srgbClr val="003300"/>
      </a:hlink>
      <a:folHlink>
        <a:srgbClr val="FFFFCC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1352</TotalTime>
  <Words>632</Words>
  <Application>Microsoft Office PowerPoint</Application>
  <PresentationFormat>On-screen Show (4:3)</PresentationFormat>
  <Paragraphs>150</Paragraphs>
  <Slides>23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</dc:creator>
  <cp:lastModifiedBy>Dan</cp:lastModifiedBy>
  <cp:revision>97</cp:revision>
  <dcterms:created xsi:type="dcterms:W3CDTF">2018-05-08T19:49:03Z</dcterms:created>
  <dcterms:modified xsi:type="dcterms:W3CDTF">2018-07-09T19:38:04Z</dcterms:modified>
</cp:coreProperties>
</file>