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0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A644F-59AE-43B2-9204-26460B0AE2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557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418C4-CD6F-48BE-AD6D-F277636C78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88469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71456-42C4-42AA-A4B7-5CF4C5C81E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92773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3728E-C8A5-4BF6-B0C4-0CD00CD2C6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6710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4DDE9-FBBC-4E66-B64E-7A9DEB40F0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8070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5114B-F77D-4FF6-9C2A-638BA9E350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2230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3BDB5-7598-4807-A127-9D04836ECA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214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D0254-B194-441C-8D73-40502B5F8E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2557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CF44F-2EDB-4633-90CA-867AB9BD8F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700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D4AFA-02FD-4FE0-8D05-60CF2F40BD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1918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55ACA-189D-4D73-A275-528319F383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17920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EB9D1-85F2-4712-A043-BBB72E9C85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2231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767EB-F470-43C1-B89A-DAF849215B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8873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09EDA-A7BB-43BC-A707-83F65D589A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363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F2F57-2F5B-4913-8CCB-251E48B520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86457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20F3A-FD89-4E43-9116-12E93E552C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9741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2CFEE-798F-4AAF-98C0-8DE15B021F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0449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F1F66-DD44-43CF-B9EB-AE42E413A6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44753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5BE9B-A125-49C9-BF1C-1D9C25AA21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325153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D8DC0-6140-462A-804B-E244F7441C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64363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70EBE-8AE2-48EF-AFC2-46CF4AEF9D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0732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C261A-F1A5-4566-86E7-B7C6275146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2278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D98732C-EDCA-45D3-969C-95C97F9B3331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04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98210D4-3837-4C98-969D-278BE2F9EE85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3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2.xml"/><Relationship Id="rId18" Type="http://schemas.openxmlformats.org/officeDocument/2006/relationships/slide" Target="slide21.xml"/><Relationship Id="rId3" Type="http://schemas.openxmlformats.org/officeDocument/2006/relationships/slide" Target="slide7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9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23.xml"/><Relationship Id="rId20" Type="http://schemas.openxmlformats.org/officeDocument/2006/relationships/slide" Target="slide18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6.xml"/><Relationship Id="rId11" Type="http://schemas.openxmlformats.org/officeDocument/2006/relationships/slide" Target="slide15.xml"/><Relationship Id="rId5" Type="http://schemas.openxmlformats.org/officeDocument/2006/relationships/slide" Target="slide5.xml"/><Relationship Id="rId15" Type="http://schemas.openxmlformats.org/officeDocument/2006/relationships/slide" Target="slide20.xml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343400"/>
            <a:ext cx="6400800" cy="2438400"/>
          </a:xfrm>
        </p:spPr>
        <p:txBody>
          <a:bodyPr/>
          <a:lstStyle/>
          <a:p>
            <a:r>
              <a:rPr lang="en-US" dirty="0" smtClean="0"/>
              <a:t>Hosted</a:t>
            </a:r>
          </a:p>
          <a:p>
            <a:r>
              <a:rPr lang="en-US" dirty="0" smtClean="0"/>
              <a:t>By</a:t>
            </a:r>
          </a:p>
          <a:p>
            <a:r>
              <a:rPr lang="en-US" dirty="0" smtClean="0"/>
              <a:t>Mr. Kirst</a:t>
            </a:r>
          </a:p>
          <a:p>
            <a:r>
              <a:rPr lang="en-US" dirty="0" smtClean="0"/>
              <a:t>(</a:t>
            </a:r>
            <a:r>
              <a:rPr lang="en-US" smtClean="0"/>
              <a:t>Click Mouse</a:t>
            </a:r>
            <a:r>
              <a:rPr lang="en-US" sz="2800" smtClean="0"/>
              <a:t> to Continue</a:t>
            </a:r>
            <a:r>
              <a:rPr lang="en-US" sz="2800" dirty="0" smtClean="0"/>
              <a:t>)</a:t>
            </a:r>
          </a:p>
          <a:p>
            <a:endParaRPr lang="en-US" dirty="0" smtClean="0"/>
          </a:p>
        </p:txBody>
      </p:sp>
      <p:sp>
        <p:nvSpPr>
          <p:cNvPr id="2051" name="WordArt 7"/>
          <p:cNvSpPr>
            <a:spLocks noChangeArrowheads="1" noChangeShapeType="1" noTextEdit="1"/>
          </p:cNvSpPr>
          <p:nvPr/>
        </p:nvSpPr>
        <p:spPr bwMode="auto">
          <a:xfrm>
            <a:off x="1676400" y="838200"/>
            <a:ext cx="5867400" cy="3276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>
                <a:gradFill rotWithShape="1">
                  <a:gsLst>
                    <a:gs pos="0">
                      <a:srgbClr val="FF9933"/>
                    </a:gs>
                    <a:gs pos="100000">
                      <a:srgbClr val="FFFFCC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Jeopardy</a:t>
            </a:r>
          </a:p>
        </p:txBody>
      </p:sp>
    </p:spTree>
    <p:extLst>
      <p:ext uri="{BB962C8B-B14F-4D97-AF65-F5344CB8AC3E}">
        <p14:creationId xmlns:p14="http://schemas.microsoft.com/office/powerpoint/2010/main" val="804216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33CCFF"/>
            </a:gs>
            <a:gs pos="100000">
              <a:srgbClr val="175E7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28600" y="381000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Explorers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2075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81000" y="11430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00" name="Text Box 46"/>
          <p:cNvSpPr txBox="1">
            <a:spLocks noChangeArrowheads="1"/>
          </p:cNvSpPr>
          <p:nvPr/>
        </p:nvSpPr>
        <p:spPr bwMode="auto">
          <a:xfrm>
            <a:off x="609600" y="1371600"/>
            <a:ext cx="838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CC"/>
                </a:solidFill>
                <a:hlinkClick r:id="rId2" action="ppaction://hlinksldjump"/>
              </a:rPr>
              <a:t>100</a:t>
            </a:r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2286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2514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3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667000" y="1143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6550" y="1371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4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960620" y="11430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140773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5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162800" y="1143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140773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6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667000" y="2286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6550" y="2450812"/>
            <a:ext cx="100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7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4960620" y="23241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514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8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7162800" y="234696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2514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9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1000" y="3429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3657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0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1000" y="4572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4802683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1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381000" y="5715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7700" y="593216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2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667000" y="3428999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76550" y="3657600"/>
            <a:ext cx="93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3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2667000" y="459867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76550" y="4829353"/>
            <a:ext cx="93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4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2667000" y="5715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6550" y="5932169"/>
            <a:ext cx="100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5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4960620" y="3429000"/>
            <a:ext cx="1371600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19700" y="366141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6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4960620" y="459867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57800" y="485614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7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4960620" y="57150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7800" y="5932169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8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7162800" y="3429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91400" y="3657599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9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7162800" y="4615128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67600" y="4856141"/>
            <a:ext cx="883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0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7162800" y="5715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14260" y="5927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1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43" name="Text Box 23"/>
          <p:cNvSpPr txBox="1">
            <a:spLocks noChangeArrowheads="1"/>
          </p:cNvSpPr>
          <p:nvPr/>
        </p:nvSpPr>
        <p:spPr bwMode="auto">
          <a:xfrm>
            <a:off x="2495550" y="386874"/>
            <a:ext cx="1600200" cy="36933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First Settlers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44" name="Text Box 23"/>
          <p:cNvSpPr txBox="1">
            <a:spLocks noChangeArrowheads="1"/>
          </p:cNvSpPr>
          <p:nvPr/>
        </p:nvSpPr>
        <p:spPr bwMode="auto">
          <a:xfrm>
            <a:off x="7010400" y="381000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Vocabulary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45" name="Text Box 23"/>
          <p:cNvSpPr txBox="1">
            <a:spLocks noChangeArrowheads="1"/>
          </p:cNvSpPr>
          <p:nvPr/>
        </p:nvSpPr>
        <p:spPr bwMode="auto">
          <a:xfrm>
            <a:off x="4846320" y="386874"/>
            <a:ext cx="1600200" cy="36933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Odds &amp; Ends</a:t>
            </a: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302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 animBg="1" autoUpdateAnimBg="0"/>
      <p:bldP spid="43" grpId="0" animBg="1" autoUpdateAnimBg="0"/>
      <p:bldP spid="44" grpId="0" animBg="1" autoUpdateAnimBg="0"/>
      <p:bldP spid="4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12192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 b="1" dirty="0"/>
              <a:t> </a:t>
            </a:r>
            <a:r>
              <a:rPr lang="en-US" sz="4000" b="1" dirty="0" smtClean="0"/>
              <a:t>This Viking explored the coast</a:t>
            </a:r>
          </a:p>
          <a:p>
            <a:r>
              <a:rPr lang="en-US" sz="4000" b="1" dirty="0"/>
              <a:t>o</a:t>
            </a:r>
            <a:r>
              <a:rPr lang="en-US" sz="4000" b="1" dirty="0" smtClean="0"/>
              <a:t>f Labrador and may have</a:t>
            </a:r>
          </a:p>
          <a:p>
            <a:r>
              <a:rPr lang="en-US" sz="4000" b="1" dirty="0"/>
              <a:t>s</a:t>
            </a:r>
            <a:r>
              <a:rPr lang="en-US" sz="4000" b="1" dirty="0" smtClean="0"/>
              <a:t>tayed the winter in what is now</a:t>
            </a:r>
          </a:p>
          <a:p>
            <a:r>
              <a:rPr lang="en-US" sz="4000" b="1" dirty="0" smtClean="0"/>
              <a:t>Newfoundland.</a:t>
            </a:r>
            <a:endParaRPr lang="en-US" sz="4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57300" y="3048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/>
              <a:t>Who is Leif Ericsson?</a:t>
            </a:r>
            <a:endParaRPr lang="en-US" b="1" dirty="0"/>
          </a:p>
        </p:txBody>
      </p:sp>
      <p:sp>
        <p:nvSpPr>
          <p:cNvPr id="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990600" y="14097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Anthropologists think the first</a:t>
            </a:r>
          </a:p>
          <a:p>
            <a:pPr algn="l"/>
            <a:r>
              <a:rPr lang="en-US" sz="4000" dirty="0"/>
              <a:t>p</a:t>
            </a:r>
            <a:r>
              <a:rPr lang="en-US" sz="4000" dirty="0" smtClean="0"/>
              <a:t>eople to build a civilization in</a:t>
            </a:r>
          </a:p>
          <a:p>
            <a:pPr algn="l"/>
            <a:r>
              <a:rPr lang="en-US" sz="4000" dirty="0" smtClean="0"/>
              <a:t>America beginning in 1500 B.C.</a:t>
            </a:r>
          </a:p>
          <a:p>
            <a:pPr algn="l"/>
            <a:r>
              <a:rPr lang="en-US" sz="4000" dirty="0"/>
              <a:t>i</a:t>
            </a:r>
            <a:r>
              <a:rPr lang="en-US" sz="4000" dirty="0" smtClean="0"/>
              <a:t>n what is today southern Mexico.</a:t>
            </a:r>
            <a:endParaRPr lang="en-US" sz="4000" dirty="0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990600" y="533400"/>
            <a:ext cx="7086600" cy="461665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/>
              <a:t>Who were the </a:t>
            </a:r>
            <a:r>
              <a:rPr lang="en-US" b="1" dirty="0" err="1" smtClean="0"/>
              <a:t>Olmecs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71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943600"/>
            <a:ext cx="19050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1,3</a:t>
            </a:r>
          </a:p>
        </p:txBody>
      </p:sp>
      <p:sp>
        <p:nvSpPr>
          <p:cNvPr id="614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9906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Under this political system, a king</a:t>
            </a:r>
          </a:p>
          <a:p>
            <a:pPr algn="l"/>
            <a:r>
              <a:rPr lang="en-US" sz="4000" dirty="0"/>
              <a:t>w</a:t>
            </a:r>
            <a:r>
              <a:rPr lang="en-US" sz="4000" dirty="0" smtClean="0"/>
              <a:t>ould give estates to nobles in </a:t>
            </a:r>
          </a:p>
          <a:p>
            <a:pPr algn="l"/>
            <a:r>
              <a:rPr lang="en-US" sz="4000" dirty="0"/>
              <a:t>e</a:t>
            </a:r>
            <a:r>
              <a:rPr lang="en-US" sz="4000" dirty="0" smtClean="0"/>
              <a:t>xchange for their military support </a:t>
            </a:r>
          </a:p>
          <a:p>
            <a:pPr algn="l"/>
            <a:endParaRPr lang="en-US" sz="40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066800" y="1524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 </a:t>
            </a:r>
            <a:r>
              <a:rPr lang="en-US" b="1" dirty="0" smtClean="0"/>
              <a:t>What is feudalism?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16435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15200" y="5943600"/>
            <a:ext cx="18288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1,4</a:t>
            </a:r>
          </a:p>
        </p:txBody>
      </p:sp>
      <p:sp>
        <p:nvSpPr>
          <p:cNvPr id="717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914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4000" dirty="0"/>
          </a:p>
          <a:p>
            <a:pPr algn="l"/>
            <a:r>
              <a:rPr lang="en-US" sz="4000" b="1" dirty="0" smtClean="0"/>
              <a:t> </a:t>
            </a:r>
            <a:r>
              <a:rPr lang="en-US" sz="4000" dirty="0" smtClean="0"/>
              <a:t>People who continually move</a:t>
            </a:r>
          </a:p>
          <a:p>
            <a:pPr algn="l"/>
            <a:r>
              <a:rPr lang="en-US" sz="4000" dirty="0" smtClean="0"/>
              <a:t> from place to place.</a:t>
            </a:r>
          </a:p>
          <a:p>
            <a:pPr algn="l"/>
            <a:endParaRPr lang="en-US" sz="4000" b="1" dirty="0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990600" y="228600"/>
            <a:ext cx="72390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are nomads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41879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90600" y="14097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This explorer left Spain in 1492, </a:t>
            </a:r>
          </a:p>
          <a:p>
            <a:pPr algn="l"/>
            <a:r>
              <a:rPr lang="en-US" sz="4000" dirty="0"/>
              <a:t>s</a:t>
            </a:r>
            <a:r>
              <a:rPr lang="en-US" sz="4000" dirty="0" smtClean="0"/>
              <a:t>ailed across the Atlantic and </a:t>
            </a:r>
          </a:p>
          <a:p>
            <a:pPr algn="l"/>
            <a:r>
              <a:rPr lang="en-US" sz="4000" dirty="0"/>
              <a:t>p</a:t>
            </a:r>
            <a:r>
              <a:rPr lang="en-US" sz="4000" dirty="0" smtClean="0"/>
              <a:t>robably landed on present-day</a:t>
            </a:r>
          </a:p>
          <a:p>
            <a:pPr algn="l"/>
            <a:r>
              <a:rPr lang="en-US" sz="4000" dirty="0" smtClean="0"/>
              <a:t>San Salvador.</a:t>
            </a:r>
            <a:endParaRPr lang="en-US" sz="4000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smtClean="0"/>
              <a:t>Who is Christopher Columbus?</a:t>
            </a:r>
            <a:endParaRPr lang="en-US" b="1" dirty="0"/>
          </a:p>
        </p:txBody>
      </p:sp>
      <p:sp>
        <p:nvSpPr>
          <p:cNvPr id="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9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96200" y="5638800"/>
            <a:ext cx="1447800" cy="8382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2,2</a:t>
            </a:r>
          </a:p>
        </p:txBody>
      </p:sp>
      <p:sp>
        <p:nvSpPr>
          <p:cNvPr id="921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AutoShape 6"/>
          <p:cNvSpPr>
            <a:spLocks noChangeArrowheads="1"/>
          </p:cNvSpPr>
          <p:nvPr/>
        </p:nvSpPr>
        <p:spPr bwMode="auto">
          <a:xfrm>
            <a:off x="914400" y="9906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Around A.D. 200, these people</a:t>
            </a:r>
          </a:p>
          <a:p>
            <a:pPr algn="l"/>
            <a:r>
              <a:rPr lang="en-US" sz="4000" dirty="0"/>
              <a:t>e</a:t>
            </a:r>
            <a:r>
              <a:rPr lang="en-US" sz="4000" dirty="0" smtClean="0"/>
              <a:t>merged in present-day Mexico’s</a:t>
            </a:r>
          </a:p>
          <a:p>
            <a:pPr algn="l"/>
            <a:r>
              <a:rPr lang="en-US" sz="4000" dirty="0" smtClean="0"/>
              <a:t>Yucatan Peninsula and spread into</a:t>
            </a:r>
          </a:p>
          <a:p>
            <a:pPr algn="l"/>
            <a:r>
              <a:rPr lang="en-US" sz="4000" dirty="0" smtClean="0"/>
              <a:t>Central America. They had a talent</a:t>
            </a:r>
          </a:p>
          <a:p>
            <a:pPr algn="l"/>
            <a:r>
              <a:rPr lang="en-US" sz="4000" dirty="0"/>
              <a:t>f</a:t>
            </a:r>
            <a:r>
              <a:rPr lang="en-US" sz="4000" dirty="0" smtClean="0"/>
              <a:t>or mathematics and engineering.</a:t>
            </a:r>
            <a:endParaRPr lang="en-US" sz="4000" dirty="0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are the Mayans?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30890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010400" y="5791200"/>
            <a:ext cx="21336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2,3</a:t>
            </a:r>
          </a:p>
        </p:txBody>
      </p:sp>
      <p:sp>
        <p:nvSpPr>
          <p:cNvPr id="1024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838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4000" dirty="0"/>
          </a:p>
          <a:p>
            <a:pPr algn="l"/>
            <a:r>
              <a:rPr lang="en-US" sz="4000" dirty="0" smtClean="0"/>
              <a:t>Lasting from about 1350 to 1600,</a:t>
            </a:r>
          </a:p>
          <a:p>
            <a:pPr algn="l"/>
            <a:r>
              <a:rPr lang="en-US" sz="4000" dirty="0"/>
              <a:t>t</a:t>
            </a:r>
            <a:r>
              <a:rPr lang="en-US" sz="4000" dirty="0" smtClean="0"/>
              <a:t>his era was marked as a “rebirth”</a:t>
            </a:r>
          </a:p>
          <a:p>
            <a:pPr algn="l"/>
            <a:r>
              <a:rPr lang="en-US" sz="4000" dirty="0"/>
              <a:t>i</a:t>
            </a:r>
            <a:r>
              <a:rPr lang="en-US" sz="4000" dirty="0" smtClean="0"/>
              <a:t>n the cultures of ancient Greece</a:t>
            </a:r>
          </a:p>
          <a:p>
            <a:pPr algn="l"/>
            <a:r>
              <a:rPr lang="en-US" sz="4000" dirty="0" smtClean="0"/>
              <a:t>And Rome.</a:t>
            </a:r>
            <a:endParaRPr lang="en-US" sz="4000" dirty="0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838200" y="228600"/>
            <a:ext cx="72390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was the Renaissance?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62890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943600"/>
            <a:ext cx="19050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2,4</a:t>
            </a:r>
          </a:p>
        </p:txBody>
      </p:sp>
      <p:sp>
        <p:nvSpPr>
          <p:cNvPr id="1126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AutoShape 6"/>
          <p:cNvSpPr>
            <a:spLocks noChangeArrowheads="1"/>
          </p:cNvSpPr>
          <p:nvPr/>
        </p:nvSpPr>
        <p:spPr bwMode="auto">
          <a:xfrm>
            <a:off x="8382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A highly organized society marked</a:t>
            </a:r>
          </a:p>
          <a:p>
            <a:pPr algn="l"/>
            <a:r>
              <a:rPr lang="en-US" sz="4000" dirty="0" smtClean="0"/>
              <a:t>by advanced knowledge of trade</a:t>
            </a:r>
          </a:p>
          <a:p>
            <a:pPr algn="l"/>
            <a:r>
              <a:rPr lang="en-US" sz="4000" dirty="0" smtClean="0"/>
              <a:t>government, the arts, science and</a:t>
            </a:r>
          </a:p>
          <a:p>
            <a:pPr algn="l"/>
            <a:r>
              <a:rPr lang="en-US" sz="4000" dirty="0" smtClean="0"/>
              <a:t>written language.</a:t>
            </a:r>
            <a:endParaRPr lang="en-US" sz="4000" dirty="0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is civilization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4852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91400" y="5943600"/>
            <a:ext cx="17526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3,1</a:t>
            </a:r>
          </a:p>
        </p:txBody>
      </p:sp>
      <p:sp>
        <p:nvSpPr>
          <p:cNvPr id="1229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 dirty="0" smtClean="0"/>
              <a:t>Spanish explorer who may have</a:t>
            </a:r>
          </a:p>
          <a:p>
            <a:r>
              <a:rPr lang="en-US" sz="4000" dirty="0"/>
              <a:t>b</a:t>
            </a:r>
            <a:r>
              <a:rPr lang="en-US" sz="4000" dirty="0" smtClean="0"/>
              <a:t>een searching for the fountain of </a:t>
            </a:r>
          </a:p>
          <a:p>
            <a:r>
              <a:rPr lang="en-US" sz="4000" dirty="0"/>
              <a:t>y</a:t>
            </a:r>
            <a:r>
              <a:rPr lang="en-US" sz="4000" dirty="0" smtClean="0"/>
              <a:t>outh, discovered a land full of </a:t>
            </a:r>
          </a:p>
          <a:p>
            <a:r>
              <a:rPr lang="en-US" sz="4000" dirty="0"/>
              <a:t>b</a:t>
            </a:r>
            <a:r>
              <a:rPr lang="en-US" sz="4000" dirty="0" smtClean="0"/>
              <a:t>looming flowers and named it</a:t>
            </a:r>
          </a:p>
          <a:p>
            <a:r>
              <a:rPr lang="en-US" sz="4000" dirty="0" smtClean="0"/>
              <a:t>Florida.</a:t>
            </a:r>
            <a:endParaRPr lang="en-US" sz="4000" dirty="0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is Juan Ponce de Leon?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30811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43800" y="6172200"/>
            <a:ext cx="1600200" cy="685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3,2</a:t>
            </a:r>
          </a:p>
        </p:txBody>
      </p:sp>
      <p:sp>
        <p:nvSpPr>
          <p:cNvPr id="1331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6"/>
          <p:cNvSpPr>
            <a:spLocks noChangeArrowheads="1"/>
          </p:cNvSpPr>
          <p:nvPr/>
        </p:nvSpPr>
        <p:spPr bwMode="auto">
          <a:xfrm>
            <a:off x="990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At about 1325, this civilization</a:t>
            </a:r>
          </a:p>
          <a:p>
            <a:pPr algn="l"/>
            <a:r>
              <a:rPr lang="en-US" sz="4000" dirty="0"/>
              <a:t>b</a:t>
            </a:r>
            <a:r>
              <a:rPr lang="en-US" sz="4000" dirty="0" smtClean="0"/>
              <a:t>uilt the city of Tenochtitlan, </a:t>
            </a:r>
          </a:p>
          <a:p>
            <a:pPr algn="l"/>
            <a:r>
              <a:rPr lang="en-US" sz="4000" dirty="0"/>
              <a:t>w</a:t>
            </a:r>
            <a:r>
              <a:rPr lang="en-US" sz="4000" dirty="0" smtClean="0"/>
              <a:t>here Mexico City now stands.</a:t>
            </a:r>
          </a:p>
          <a:p>
            <a:pPr algn="l"/>
            <a:r>
              <a:rPr lang="en-US" sz="4000" dirty="0" smtClean="0"/>
              <a:t>They created a mighty empire</a:t>
            </a:r>
          </a:p>
          <a:p>
            <a:pPr algn="l"/>
            <a:r>
              <a:rPr lang="en-US" sz="4000" dirty="0"/>
              <a:t>t</a:t>
            </a:r>
            <a:r>
              <a:rPr lang="en-US" sz="4000" dirty="0" smtClean="0"/>
              <a:t>hat lasted until they met the</a:t>
            </a:r>
          </a:p>
          <a:p>
            <a:pPr algn="l"/>
            <a:r>
              <a:rPr lang="en-US" sz="4000" dirty="0" smtClean="0"/>
              <a:t>Spanish Conquistadors.</a:t>
            </a:r>
            <a:endParaRPr lang="en-US" sz="4000" dirty="0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were the Aztecs?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64603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867400"/>
            <a:ext cx="1905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3,3</a:t>
            </a:r>
          </a:p>
        </p:txBody>
      </p:sp>
      <p:sp>
        <p:nvSpPr>
          <p:cNvPr id="1433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AutoShape 6"/>
          <p:cNvSpPr>
            <a:spLocks noChangeArrowheads="1"/>
          </p:cNvSpPr>
          <p:nvPr/>
        </p:nvSpPr>
        <p:spPr bwMode="auto">
          <a:xfrm>
            <a:off x="9144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In 1493, Pope Alexander VI </a:t>
            </a:r>
          </a:p>
          <a:p>
            <a:pPr algn="l"/>
            <a:r>
              <a:rPr lang="en-US" sz="4000" dirty="0" smtClean="0"/>
              <a:t>Established a treaty between Spain</a:t>
            </a:r>
          </a:p>
          <a:p>
            <a:pPr algn="l"/>
            <a:r>
              <a:rPr lang="en-US" sz="4000" dirty="0" smtClean="0"/>
              <a:t>And Portugal. Name the treaty.</a:t>
            </a:r>
            <a:endParaRPr lang="en-US" sz="4000" dirty="0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was the Treaty of </a:t>
            </a:r>
            <a:r>
              <a:rPr lang="en-US" b="1" dirty="0" err="1" smtClean="0"/>
              <a:t>Tordesillas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03785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791200"/>
            <a:ext cx="19050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3,4</a:t>
            </a:r>
          </a:p>
        </p:txBody>
      </p:sp>
      <p:sp>
        <p:nvSpPr>
          <p:cNvPr id="1536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838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Portuguese explorers using these</a:t>
            </a:r>
          </a:p>
          <a:p>
            <a:pPr algn="l"/>
            <a:r>
              <a:rPr lang="en-US" sz="4000" dirty="0"/>
              <a:t>s</a:t>
            </a:r>
            <a:r>
              <a:rPr lang="en-US" sz="4000" dirty="0" smtClean="0"/>
              <a:t>hips equipped </a:t>
            </a:r>
            <a:r>
              <a:rPr lang="en-US" sz="4000" dirty="0" smtClean="0"/>
              <a:t>with the latest</a:t>
            </a:r>
          </a:p>
          <a:p>
            <a:pPr algn="l"/>
            <a:r>
              <a:rPr lang="en-US" sz="4000" dirty="0" smtClean="0"/>
              <a:t> technology were a</a:t>
            </a:r>
            <a:r>
              <a:rPr lang="en-US" sz="4000" dirty="0" smtClean="0"/>
              <a:t>ble to search for </a:t>
            </a:r>
          </a:p>
          <a:p>
            <a:pPr algn="l"/>
            <a:r>
              <a:rPr lang="en-US" sz="4000" dirty="0"/>
              <a:t>a</a:t>
            </a:r>
            <a:r>
              <a:rPr lang="en-US" sz="4000" dirty="0" smtClean="0"/>
              <a:t> sea route to Asia.</a:t>
            </a:r>
            <a:endParaRPr lang="en-US" sz="4000" dirty="0" smtClean="0"/>
          </a:p>
          <a:p>
            <a:pPr algn="l"/>
            <a:endParaRPr lang="en-US" sz="4000" dirty="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8382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were Caravels?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656011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0" y="5867400"/>
            <a:ext cx="1524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4,1</a:t>
            </a:r>
          </a:p>
        </p:txBody>
      </p:sp>
      <p:sp>
        <p:nvSpPr>
          <p:cNvPr id="1638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482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Portuguese mariner who was the</a:t>
            </a:r>
          </a:p>
          <a:p>
            <a:pPr algn="l"/>
            <a:r>
              <a:rPr lang="en-US" sz="4000" dirty="0"/>
              <a:t>f</a:t>
            </a:r>
            <a:r>
              <a:rPr lang="en-US" sz="4000" dirty="0" smtClean="0"/>
              <a:t>irst to circumnavigate the globe</a:t>
            </a:r>
          </a:p>
          <a:p>
            <a:pPr algn="l"/>
            <a:r>
              <a:rPr lang="en-US" sz="4000" dirty="0"/>
              <a:t>i</a:t>
            </a:r>
            <a:r>
              <a:rPr lang="en-US" sz="4000" dirty="0" smtClean="0"/>
              <a:t>n 1522. He died in the Philippine</a:t>
            </a:r>
          </a:p>
          <a:p>
            <a:pPr algn="l"/>
            <a:r>
              <a:rPr lang="en-US" sz="4000" dirty="0" smtClean="0"/>
              <a:t>Islands on the way.</a:t>
            </a:r>
            <a:endParaRPr lang="en-US" sz="4000" dirty="0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is Ferdinand Magellan?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416183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467600" y="6019800"/>
            <a:ext cx="1676400" cy="8382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4,2</a:t>
            </a:r>
          </a:p>
        </p:txBody>
      </p:sp>
      <p:sp>
        <p:nvSpPr>
          <p:cNvPr id="1741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>
            <a:off x="914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 dirty="0" smtClean="0"/>
              <a:t>Between A.D. 700 and 900, a new</a:t>
            </a:r>
          </a:p>
          <a:p>
            <a:r>
              <a:rPr lang="en-US" sz="4000" dirty="0"/>
              <a:t>c</a:t>
            </a:r>
            <a:r>
              <a:rPr lang="en-US" sz="4000" dirty="0" smtClean="0"/>
              <a:t>ulture emerged in the</a:t>
            </a:r>
          </a:p>
          <a:p>
            <a:r>
              <a:rPr lang="en-US" sz="4000" dirty="0" smtClean="0"/>
              <a:t>Mississippi Valley near present</a:t>
            </a:r>
          </a:p>
          <a:p>
            <a:r>
              <a:rPr lang="en-US" sz="4000" dirty="0"/>
              <a:t>d</a:t>
            </a:r>
            <a:r>
              <a:rPr lang="en-US" sz="4000" dirty="0" smtClean="0"/>
              <a:t>ay St. Louis. They built huge</a:t>
            </a:r>
          </a:p>
          <a:p>
            <a:r>
              <a:rPr lang="en-US" sz="4000" dirty="0"/>
              <a:t>g</a:t>
            </a:r>
            <a:r>
              <a:rPr lang="en-US" sz="4000" dirty="0" smtClean="0"/>
              <a:t>eometric earthworks.</a:t>
            </a:r>
            <a:endParaRPr lang="en-US" sz="4000" dirty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were the Cahokia?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25175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0" y="5867400"/>
            <a:ext cx="1524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4,3</a:t>
            </a:r>
          </a:p>
        </p:txBody>
      </p:sp>
      <p:sp>
        <p:nvSpPr>
          <p:cNvPr id="1843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3434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AutoShape 6"/>
          <p:cNvSpPr>
            <a:spLocks noChangeArrowheads="1"/>
          </p:cNvSpPr>
          <p:nvPr/>
        </p:nvSpPr>
        <p:spPr bwMode="auto">
          <a:xfrm>
            <a:off x="9906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The arrival of European colonists</a:t>
            </a:r>
          </a:p>
          <a:p>
            <a:pPr algn="l"/>
            <a:r>
              <a:rPr lang="en-US" sz="4000" dirty="0"/>
              <a:t>i</a:t>
            </a:r>
            <a:r>
              <a:rPr lang="en-US" sz="4000" dirty="0" smtClean="0"/>
              <a:t>n the Americas set in motion a </a:t>
            </a:r>
          </a:p>
          <a:p>
            <a:pPr algn="l"/>
            <a:r>
              <a:rPr lang="en-US" sz="4000" dirty="0"/>
              <a:t>s</a:t>
            </a:r>
            <a:r>
              <a:rPr lang="en-US" sz="4000" dirty="0" smtClean="0"/>
              <a:t>eries of “exchanges” between</a:t>
            </a:r>
          </a:p>
          <a:p>
            <a:pPr algn="l"/>
            <a:r>
              <a:rPr lang="en-US" sz="4000" dirty="0"/>
              <a:t>p</a:t>
            </a:r>
            <a:r>
              <a:rPr lang="en-US" sz="4000" dirty="0" smtClean="0"/>
              <a:t>eoples and ecologies.</a:t>
            </a:r>
            <a:endParaRPr lang="en-US" sz="4000" dirty="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was the Columbian Exchange?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33003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934200" y="5867400"/>
            <a:ext cx="22098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4,4</a:t>
            </a:r>
          </a:p>
        </p:txBody>
      </p:sp>
      <p:sp>
        <p:nvSpPr>
          <p:cNvPr id="1945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AutoShape 6"/>
          <p:cNvSpPr>
            <a:spLocks noChangeArrowheads="1"/>
          </p:cNvSpPr>
          <p:nvPr/>
        </p:nvSpPr>
        <p:spPr bwMode="auto">
          <a:xfrm>
            <a:off x="9144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This navigational instrument uses</a:t>
            </a:r>
          </a:p>
          <a:p>
            <a:pPr algn="l"/>
            <a:r>
              <a:rPr lang="en-US" sz="4000" dirty="0" smtClean="0"/>
              <a:t>the position of the sun to </a:t>
            </a:r>
          </a:p>
          <a:p>
            <a:pPr algn="l"/>
            <a:r>
              <a:rPr lang="en-US" sz="4000" dirty="0" smtClean="0"/>
              <a:t>determine direction, latitude, and</a:t>
            </a:r>
          </a:p>
          <a:p>
            <a:pPr algn="l"/>
            <a:r>
              <a:rPr lang="en-US" sz="4000" dirty="0"/>
              <a:t>l</a:t>
            </a:r>
            <a:r>
              <a:rPr lang="en-US" sz="4000" dirty="0" smtClean="0"/>
              <a:t>ocal time.</a:t>
            </a:r>
            <a:endParaRPr lang="en-US" sz="4000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is an astrolabe?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904097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91400" y="6096000"/>
            <a:ext cx="1752600" cy="7620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5,1</a:t>
            </a:r>
          </a:p>
        </p:txBody>
      </p:sp>
      <p:sp>
        <p:nvSpPr>
          <p:cNvPr id="2048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>
            <a:off x="10668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Portuguese prince who set up a </a:t>
            </a:r>
          </a:p>
          <a:p>
            <a:pPr algn="l"/>
            <a:r>
              <a:rPr lang="en-US" sz="4000" dirty="0"/>
              <a:t>c</a:t>
            </a:r>
            <a:r>
              <a:rPr lang="en-US" sz="4000" dirty="0" smtClean="0"/>
              <a:t>oastal center for astronomical</a:t>
            </a:r>
          </a:p>
          <a:p>
            <a:pPr algn="l"/>
            <a:r>
              <a:rPr lang="en-US" sz="4000" dirty="0"/>
              <a:t>a</a:t>
            </a:r>
            <a:r>
              <a:rPr lang="en-US" sz="4000" dirty="0" smtClean="0"/>
              <a:t>nd geographical studies.</a:t>
            </a:r>
            <a:endParaRPr lang="en-US" sz="4000" dirty="0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was Prince Henry the Navigator?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004667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467600" y="5791200"/>
            <a:ext cx="16764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5,2</a:t>
            </a:r>
          </a:p>
        </p:txBody>
      </p:sp>
      <p:sp>
        <p:nvSpPr>
          <p:cNvPr id="2150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In the Four Corners area where</a:t>
            </a:r>
          </a:p>
          <a:p>
            <a:pPr algn="l"/>
            <a:r>
              <a:rPr lang="en-US" sz="4000" dirty="0" smtClean="0"/>
              <a:t>Utah, Colorado, Arizona, and New</a:t>
            </a:r>
          </a:p>
          <a:p>
            <a:pPr algn="l"/>
            <a:r>
              <a:rPr lang="en-US" sz="4000" dirty="0" smtClean="0"/>
              <a:t>Mexico meet this civilization arose</a:t>
            </a:r>
          </a:p>
          <a:p>
            <a:pPr algn="l"/>
            <a:r>
              <a:rPr lang="en-US" sz="4000" dirty="0" smtClean="0"/>
              <a:t>They constructed pueblos – large</a:t>
            </a:r>
          </a:p>
          <a:p>
            <a:pPr algn="l"/>
            <a:r>
              <a:rPr lang="en-US" sz="4000" dirty="0"/>
              <a:t>m</a:t>
            </a:r>
            <a:r>
              <a:rPr lang="en-US" sz="4000" dirty="0" smtClean="0"/>
              <a:t>ulti-story buildings of adobe and </a:t>
            </a:r>
          </a:p>
          <a:p>
            <a:pPr algn="l"/>
            <a:r>
              <a:rPr lang="en-US" sz="4000" dirty="0"/>
              <a:t>s</a:t>
            </a:r>
            <a:r>
              <a:rPr lang="en-US" sz="4000" dirty="0" smtClean="0"/>
              <a:t>tone.</a:t>
            </a:r>
            <a:endParaRPr lang="en-US" sz="4000" dirty="0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wer</a:t>
            </a:r>
            <a:r>
              <a:rPr lang="en-US" b="1" dirty="0" smtClean="0"/>
              <a:t>e the Anasazi?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49492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15200" y="5867400"/>
            <a:ext cx="18288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5,3</a:t>
            </a:r>
          </a:p>
        </p:txBody>
      </p:sp>
      <p:sp>
        <p:nvSpPr>
          <p:cNvPr id="2253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990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</a:t>
            </a:r>
            <a:r>
              <a:rPr lang="en-US" sz="4000" dirty="0" smtClean="0"/>
              <a:t>This conquistador conquered</a:t>
            </a:r>
          </a:p>
          <a:p>
            <a:pPr algn="l"/>
            <a:r>
              <a:rPr lang="en-US" sz="4000" dirty="0"/>
              <a:t>t</a:t>
            </a:r>
            <a:r>
              <a:rPr lang="en-US" sz="4000" dirty="0" smtClean="0"/>
              <a:t>he Inca Empire in 1532 with a </a:t>
            </a:r>
          </a:p>
          <a:p>
            <a:pPr algn="l"/>
            <a:r>
              <a:rPr lang="en-US" sz="4000" dirty="0"/>
              <a:t>s</a:t>
            </a:r>
            <a:r>
              <a:rPr lang="en-US" sz="4000" dirty="0" smtClean="0"/>
              <a:t>mall force of infantry and cavalry</a:t>
            </a:r>
            <a:endParaRPr lang="en-US" sz="4000" dirty="0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Who was Francisco Pizarro?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131798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772400" y="5867400"/>
            <a:ext cx="13716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5,4</a:t>
            </a:r>
          </a:p>
        </p:txBody>
      </p:sp>
      <p:sp>
        <p:nvSpPr>
          <p:cNvPr id="2355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A northern water route through </a:t>
            </a:r>
          </a:p>
          <a:p>
            <a:pPr algn="l"/>
            <a:r>
              <a:rPr lang="en-US" sz="4000" dirty="0" smtClean="0"/>
              <a:t>North America to the Pacific</a:t>
            </a:r>
          </a:p>
          <a:p>
            <a:pPr algn="ctr"/>
            <a:r>
              <a:rPr lang="en-US" sz="4000" dirty="0" smtClean="0"/>
              <a:t>Ocean.</a:t>
            </a:r>
            <a:endParaRPr lang="en-US" sz="4000" dirty="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 smtClean="0"/>
              <a:t>What is the Northwest Passage?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70099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 smtClean="0"/>
              <a:t>               Daily Double</a:t>
            </a:r>
            <a:endParaRPr lang="en-US" sz="4000" dirty="0"/>
          </a:p>
          <a:p>
            <a:pPr algn="l"/>
            <a:endParaRPr lang="en-US" sz="4000" b="1" dirty="0"/>
          </a:p>
        </p:txBody>
      </p:sp>
      <p:sp>
        <p:nvSpPr>
          <p:cNvPr id="4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34200" y="5715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29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00"/>
      </a:hlink>
      <a:folHlink>
        <a:srgbClr val="FFFFCC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00"/>
      </a:hlink>
      <a:folHlink>
        <a:srgbClr val="FFFFCC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593</Words>
  <Application>Microsoft Office PowerPoint</Application>
  <PresentationFormat>On-screen Show (4:3)</PresentationFormat>
  <Paragraphs>149</Paragraphs>
  <Slides>23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88</cp:revision>
  <dcterms:created xsi:type="dcterms:W3CDTF">2018-05-08T19:49:03Z</dcterms:created>
  <dcterms:modified xsi:type="dcterms:W3CDTF">2018-05-21T22:07:46Z</dcterms:modified>
</cp:coreProperties>
</file>